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7" r:id="rId2"/>
    <p:sldMasterId id="2147483683" r:id="rId3"/>
  </p:sldMasterIdLst>
  <p:notesMasterIdLst>
    <p:notesMasterId r:id="rId30"/>
  </p:notesMasterIdLst>
  <p:sldIdLst>
    <p:sldId id="330" r:id="rId4"/>
    <p:sldId id="331" r:id="rId5"/>
    <p:sldId id="332" r:id="rId6"/>
    <p:sldId id="333" r:id="rId7"/>
    <p:sldId id="334" r:id="rId8"/>
    <p:sldId id="335" r:id="rId9"/>
    <p:sldId id="336" r:id="rId10"/>
    <p:sldId id="337" r:id="rId11"/>
    <p:sldId id="338" r:id="rId12"/>
    <p:sldId id="339" r:id="rId13"/>
    <p:sldId id="340" r:id="rId14"/>
    <p:sldId id="358" r:id="rId15"/>
    <p:sldId id="342" r:id="rId16"/>
    <p:sldId id="343" r:id="rId17"/>
    <p:sldId id="344" r:id="rId18"/>
    <p:sldId id="345" r:id="rId19"/>
    <p:sldId id="346" r:id="rId20"/>
    <p:sldId id="347" r:id="rId21"/>
    <p:sldId id="348" r:id="rId22"/>
    <p:sldId id="349" r:id="rId23"/>
    <p:sldId id="350" r:id="rId24"/>
    <p:sldId id="351" r:id="rId25"/>
    <p:sldId id="353" r:id="rId26"/>
    <p:sldId id="354" r:id="rId27"/>
    <p:sldId id="355" r:id="rId28"/>
    <p:sldId id="356"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37" autoAdjust="0"/>
  </p:normalViewPr>
  <p:slideViewPr>
    <p:cSldViewPr>
      <p:cViewPr>
        <p:scale>
          <a:sx n="55" d="100"/>
          <a:sy n="55" d="100"/>
        </p:scale>
        <p:origin x="-1722" y="-78"/>
      </p:cViewPr>
      <p:guideLst>
        <p:guide orient="horz" pos="2160"/>
        <p:guide pos="2880"/>
      </p:guideLst>
    </p:cSldViewPr>
  </p:slideViewPr>
  <p:notesTextViewPr>
    <p:cViewPr>
      <p:scale>
        <a:sx n="1" d="1"/>
        <a:sy n="1" d="1"/>
      </p:scale>
      <p:origin x="0" y="0"/>
    </p:cViewPr>
  </p:notesTextViewPr>
  <p:sorterViewPr>
    <p:cViewPr>
      <p:scale>
        <a:sx n="60" d="100"/>
        <a:sy n="60" d="100"/>
      </p:scale>
      <p:origin x="0" y="36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73EF3-5A56-43FC-A8C6-D1FD882E850C}" type="datetimeFigureOut">
              <a:rPr lang="es-ES" smtClean="0"/>
              <a:pPr/>
              <a:t>25/11/2013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1CAA9-071B-4CC5-BAAF-80BDCF657616}" type="slidenum">
              <a:rPr lang="es-ES" smtClean="0"/>
              <a:pPr/>
              <a:t>‹#›</a:t>
            </a:fld>
            <a:endParaRPr lang="es-ES"/>
          </a:p>
        </p:txBody>
      </p:sp>
    </p:spTree>
    <p:extLst>
      <p:ext uri="{BB962C8B-B14F-4D97-AF65-F5344CB8AC3E}">
        <p14:creationId xmlns:p14="http://schemas.microsoft.com/office/powerpoint/2010/main" xmlns="" val="188799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altLang="es-ES" smtClean="0"/>
          </a:p>
        </p:txBody>
      </p:sp>
      <p:sp>
        <p:nvSpPr>
          <p:cNvPr id="4" name="3 Marcador de número de diapositiva"/>
          <p:cNvSpPr>
            <a:spLocks noGrp="1"/>
          </p:cNvSpPr>
          <p:nvPr>
            <p:ph type="sldNum" sz="quarter" idx="5"/>
          </p:nvPr>
        </p:nvSpPr>
        <p:spPr/>
        <p:txBody>
          <a:bodyPr/>
          <a:lstStyle/>
          <a:p>
            <a:pPr>
              <a:defRPr/>
            </a:pPr>
            <a:fld id="{5A408295-0491-4B6C-AC1D-2276D9852FD2}" type="slidenum">
              <a:rPr lang="ca-ES" smtClean="0">
                <a:solidFill>
                  <a:prstClr val="black"/>
                </a:solidFill>
              </a:rPr>
              <a:pPr>
                <a:defRPr/>
              </a:pPr>
              <a:t>1</a:t>
            </a:fld>
            <a:endParaRPr lang="ca-E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4406E1-795D-4071-9540-35CAA0BAE9E5}" type="slidenum">
              <a:rPr lang="ca-ES" smtClean="0">
                <a:solidFill>
                  <a:prstClr val="black"/>
                </a:solidFill>
                <a:latin typeface="Arial" charset="0"/>
              </a:rPr>
              <a:pPr/>
              <a:t>12</a:t>
            </a:fld>
            <a:endParaRPr lang="ca-ES" smtClean="0">
              <a:solidFill>
                <a:prstClr val="black"/>
              </a:solidFill>
              <a:latin typeface="Arial" charset="0"/>
            </a:endParaRPr>
          </a:p>
        </p:txBody>
      </p:sp>
      <p:sp>
        <p:nvSpPr>
          <p:cNvPr id="53251" name="Rectangle 2"/>
          <p:cNvSpPr>
            <a:spLocks noGrp="1" noRot="1" noChangeAspect="1" noChangeArrowheads="1" noTextEdit="1"/>
          </p:cNvSpPr>
          <p:nvPr>
            <p:ph type="sldImg"/>
          </p:nvPr>
        </p:nvSpPr>
        <p:spPr>
          <a:xfrm>
            <a:off x="1149350" y="687388"/>
            <a:ext cx="4564063" cy="3424237"/>
          </a:xfrm>
          <a:ln/>
        </p:spPr>
      </p:sp>
      <p:sp>
        <p:nvSpPr>
          <p:cNvPr id="53252"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35366DF-8C03-4000-851F-FDC03DF3CE37}" type="slidenum">
              <a:rPr lang="ca-ES" smtClean="0">
                <a:solidFill>
                  <a:prstClr val="black"/>
                </a:solidFill>
                <a:latin typeface="Arial" charset="0"/>
              </a:rPr>
              <a:pPr/>
              <a:t>13</a:t>
            </a:fld>
            <a:endParaRPr lang="ca-ES" smtClean="0">
              <a:solidFill>
                <a:prstClr val="black"/>
              </a:solidFill>
              <a:latin typeface="Arial" charset="0"/>
            </a:endParaRPr>
          </a:p>
        </p:txBody>
      </p:sp>
      <p:sp>
        <p:nvSpPr>
          <p:cNvPr id="55299" name="Rectangle 2"/>
          <p:cNvSpPr>
            <a:spLocks noGrp="1" noRot="1" noChangeAspect="1" noChangeArrowheads="1" noTextEdit="1"/>
          </p:cNvSpPr>
          <p:nvPr>
            <p:ph type="sldImg"/>
          </p:nvPr>
        </p:nvSpPr>
        <p:spPr>
          <a:xfrm>
            <a:off x="1149350" y="687388"/>
            <a:ext cx="4564063" cy="3424237"/>
          </a:xfrm>
          <a:ln/>
        </p:spPr>
      </p:sp>
      <p:sp>
        <p:nvSpPr>
          <p:cNvPr id="55300"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BB0BE34-7107-4B25-B54B-83FA01C882BA}" type="slidenum">
              <a:rPr lang="ca-ES" smtClean="0">
                <a:solidFill>
                  <a:prstClr val="black"/>
                </a:solidFill>
                <a:latin typeface="Arial" charset="0"/>
              </a:rPr>
              <a:pPr/>
              <a:t>14</a:t>
            </a:fld>
            <a:endParaRPr lang="ca-ES" smtClean="0">
              <a:solidFill>
                <a:prstClr val="black"/>
              </a:solidFill>
              <a:latin typeface="Arial" charset="0"/>
            </a:endParaRPr>
          </a:p>
        </p:txBody>
      </p:sp>
      <p:sp>
        <p:nvSpPr>
          <p:cNvPr id="56323" name="Rectangle 2"/>
          <p:cNvSpPr>
            <a:spLocks noGrp="1" noRot="1" noChangeAspect="1" noChangeArrowheads="1" noTextEdit="1"/>
          </p:cNvSpPr>
          <p:nvPr>
            <p:ph type="sldImg"/>
          </p:nvPr>
        </p:nvSpPr>
        <p:spPr>
          <a:xfrm>
            <a:off x="1149350" y="687388"/>
            <a:ext cx="4564063" cy="3424237"/>
          </a:xfrm>
          <a:ln/>
        </p:spPr>
      </p:sp>
      <p:sp>
        <p:nvSpPr>
          <p:cNvPr id="56324"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5B7711A-9083-46F3-8154-7030B55BA48D}" type="slidenum">
              <a:rPr lang="ca-ES" smtClean="0">
                <a:solidFill>
                  <a:prstClr val="black"/>
                </a:solidFill>
                <a:latin typeface="Arial" charset="0"/>
              </a:rPr>
              <a:pPr/>
              <a:t>15</a:t>
            </a:fld>
            <a:endParaRPr lang="ca-ES" smtClean="0">
              <a:solidFill>
                <a:prstClr val="black"/>
              </a:solidFill>
              <a:latin typeface="Arial" charset="0"/>
            </a:endParaRPr>
          </a:p>
        </p:txBody>
      </p:sp>
      <p:sp>
        <p:nvSpPr>
          <p:cNvPr id="57347" name="Rectangle 2"/>
          <p:cNvSpPr>
            <a:spLocks noGrp="1" noRot="1" noChangeAspect="1" noChangeArrowheads="1" noTextEdit="1"/>
          </p:cNvSpPr>
          <p:nvPr>
            <p:ph type="sldImg"/>
          </p:nvPr>
        </p:nvSpPr>
        <p:spPr>
          <a:xfrm>
            <a:off x="1149350" y="687388"/>
            <a:ext cx="4564063" cy="3424237"/>
          </a:xfrm>
          <a:ln/>
        </p:spPr>
      </p:sp>
      <p:sp>
        <p:nvSpPr>
          <p:cNvPr id="57348"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22BEECD-186C-42D8-A8A7-B3B97B94A52F}" type="slidenum">
              <a:rPr lang="ca-ES" smtClean="0">
                <a:solidFill>
                  <a:prstClr val="black"/>
                </a:solidFill>
                <a:latin typeface="Arial" charset="0"/>
              </a:rPr>
              <a:pPr/>
              <a:t>16</a:t>
            </a:fld>
            <a:endParaRPr lang="ca-ES" smtClean="0">
              <a:solidFill>
                <a:prstClr val="black"/>
              </a:solidFill>
              <a:latin typeface="Arial" charset="0"/>
            </a:endParaRPr>
          </a:p>
        </p:txBody>
      </p:sp>
      <p:sp>
        <p:nvSpPr>
          <p:cNvPr id="58371" name="Rectangle 2"/>
          <p:cNvSpPr>
            <a:spLocks noGrp="1" noRot="1" noChangeAspect="1" noChangeArrowheads="1" noTextEdit="1"/>
          </p:cNvSpPr>
          <p:nvPr>
            <p:ph type="sldImg"/>
          </p:nvPr>
        </p:nvSpPr>
        <p:spPr>
          <a:xfrm>
            <a:off x="1149350" y="687388"/>
            <a:ext cx="4564063" cy="3424237"/>
          </a:xfrm>
          <a:ln/>
        </p:spPr>
      </p:sp>
      <p:sp>
        <p:nvSpPr>
          <p:cNvPr id="58372"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A347B6-3CC7-4628-9046-091BE845947B}" type="slidenum">
              <a:rPr lang="ca-ES" smtClean="0">
                <a:solidFill>
                  <a:prstClr val="black"/>
                </a:solidFill>
                <a:latin typeface="Arial" charset="0"/>
              </a:rPr>
              <a:pPr/>
              <a:t>17</a:t>
            </a:fld>
            <a:endParaRPr lang="ca-ES" smtClean="0">
              <a:solidFill>
                <a:prstClr val="black"/>
              </a:solidFill>
              <a:latin typeface="Arial" charset="0"/>
            </a:endParaRPr>
          </a:p>
        </p:txBody>
      </p:sp>
      <p:sp>
        <p:nvSpPr>
          <p:cNvPr id="59395" name="Rectangle 2"/>
          <p:cNvSpPr>
            <a:spLocks noGrp="1" noRot="1" noChangeAspect="1" noChangeArrowheads="1" noTextEdit="1"/>
          </p:cNvSpPr>
          <p:nvPr>
            <p:ph type="sldImg"/>
          </p:nvPr>
        </p:nvSpPr>
        <p:spPr>
          <a:xfrm>
            <a:off x="1149350" y="687388"/>
            <a:ext cx="4564063" cy="3424237"/>
          </a:xfrm>
          <a:ln/>
        </p:spPr>
      </p:sp>
      <p:sp>
        <p:nvSpPr>
          <p:cNvPr id="59396"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1612B6E-980A-43D6-A5EF-40FF435458A9}" type="slidenum">
              <a:rPr lang="ca-ES" smtClean="0">
                <a:solidFill>
                  <a:prstClr val="black"/>
                </a:solidFill>
                <a:latin typeface="Arial" charset="0"/>
              </a:rPr>
              <a:pPr/>
              <a:t>18</a:t>
            </a:fld>
            <a:endParaRPr lang="ca-ES" smtClean="0">
              <a:solidFill>
                <a:prstClr val="black"/>
              </a:solidFill>
              <a:latin typeface="Arial" charset="0"/>
            </a:endParaRPr>
          </a:p>
        </p:txBody>
      </p:sp>
      <p:sp>
        <p:nvSpPr>
          <p:cNvPr id="60419" name="Rectangle 2"/>
          <p:cNvSpPr>
            <a:spLocks noGrp="1" noRot="1" noChangeAspect="1" noChangeArrowheads="1" noTextEdit="1"/>
          </p:cNvSpPr>
          <p:nvPr>
            <p:ph type="sldImg"/>
          </p:nvPr>
        </p:nvSpPr>
        <p:spPr>
          <a:xfrm>
            <a:off x="1149350" y="687388"/>
            <a:ext cx="4564063" cy="3424237"/>
          </a:xfrm>
          <a:ln/>
        </p:spPr>
      </p:sp>
      <p:sp>
        <p:nvSpPr>
          <p:cNvPr id="60420"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183462-6600-46AB-AC74-838971DEC906}" type="slidenum">
              <a:rPr lang="ca-ES" smtClean="0">
                <a:solidFill>
                  <a:prstClr val="black"/>
                </a:solidFill>
                <a:latin typeface="Arial" charset="0"/>
              </a:rPr>
              <a:pPr/>
              <a:t>19</a:t>
            </a:fld>
            <a:endParaRPr lang="ca-ES" smtClean="0">
              <a:solidFill>
                <a:prstClr val="black"/>
              </a:solidFill>
              <a:latin typeface="Arial" charset="0"/>
            </a:endParaRPr>
          </a:p>
        </p:txBody>
      </p:sp>
      <p:sp>
        <p:nvSpPr>
          <p:cNvPr id="61443" name="Rectangle 2"/>
          <p:cNvSpPr>
            <a:spLocks noGrp="1" noRot="1" noChangeAspect="1" noChangeArrowheads="1" noTextEdit="1"/>
          </p:cNvSpPr>
          <p:nvPr>
            <p:ph type="sldImg"/>
          </p:nvPr>
        </p:nvSpPr>
        <p:spPr>
          <a:xfrm>
            <a:off x="1149350" y="687388"/>
            <a:ext cx="4564063" cy="3424237"/>
          </a:xfrm>
          <a:ln/>
        </p:spPr>
      </p:sp>
      <p:sp>
        <p:nvSpPr>
          <p:cNvPr id="61444"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A707CE2-9080-4D5E-AE91-23E68A04D8B5}" type="slidenum">
              <a:rPr lang="ca-ES" smtClean="0">
                <a:solidFill>
                  <a:prstClr val="black"/>
                </a:solidFill>
                <a:latin typeface="Arial" charset="0"/>
              </a:rPr>
              <a:pPr/>
              <a:t>20</a:t>
            </a:fld>
            <a:endParaRPr lang="ca-ES" smtClean="0">
              <a:solidFill>
                <a:prstClr val="black"/>
              </a:solidFill>
              <a:latin typeface="Arial" charset="0"/>
            </a:endParaRPr>
          </a:p>
        </p:txBody>
      </p:sp>
      <p:sp>
        <p:nvSpPr>
          <p:cNvPr id="62467" name="Rectangle 2"/>
          <p:cNvSpPr>
            <a:spLocks noGrp="1" noRot="1" noChangeAspect="1" noChangeArrowheads="1" noTextEdit="1"/>
          </p:cNvSpPr>
          <p:nvPr>
            <p:ph type="sldImg"/>
          </p:nvPr>
        </p:nvSpPr>
        <p:spPr>
          <a:xfrm>
            <a:off x="1149350" y="687388"/>
            <a:ext cx="4564063" cy="3424237"/>
          </a:xfrm>
          <a:ln/>
        </p:spPr>
      </p:sp>
      <p:sp>
        <p:nvSpPr>
          <p:cNvPr id="62468"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79DC7070-D399-4C67-8C2B-457D55F65AD0}" type="slidenum">
              <a:rPr lang="ca-ES" smtClean="0">
                <a:solidFill>
                  <a:prstClr val="black"/>
                </a:solidFill>
              </a:rPr>
              <a:pPr/>
              <a:t>23</a:t>
            </a:fld>
            <a:endParaRPr lang="ca-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9FB84C3-45AF-428A-A70C-81D12D01C1E9}" type="slidenum">
              <a:rPr lang="ca-ES">
                <a:solidFill>
                  <a:prstClr val="black"/>
                </a:solidFill>
              </a:rPr>
              <a:pPr/>
              <a:t>2</a:t>
            </a:fld>
            <a:endParaRPr lang="ca-ES">
              <a:solidFill>
                <a:prstClr val="black"/>
              </a:solidFill>
            </a:endParaRPr>
          </a:p>
        </p:txBody>
      </p:sp>
      <p:sp>
        <p:nvSpPr>
          <p:cNvPr id="37891" name="Rectangle 2"/>
          <p:cNvSpPr>
            <a:spLocks noGrp="1" noRot="1" noChangeAspect="1" noChangeArrowheads="1" noTextEdit="1"/>
          </p:cNvSpPr>
          <p:nvPr>
            <p:ph type="sldImg"/>
          </p:nvPr>
        </p:nvSpPr>
        <p:spPr>
          <a:xfrm>
            <a:off x="1149350" y="687388"/>
            <a:ext cx="4564063" cy="3424237"/>
          </a:xfrm>
          <a:ln/>
        </p:spPr>
      </p:sp>
      <p:sp>
        <p:nvSpPr>
          <p:cNvPr id="37892"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altLang="es-ES" smtClean="0"/>
          </a:p>
        </p:txBody>
      </p:sp>
      <p:sp>
        <p:nvSpPr>
          <p:cNvPr id="4" name="3 Marcador de número de diapositiva"/>
          <p:cNvSpPr>
            <a:spLocks noGrp="1"/>
          </p:cNvSpPr>
          <p:nvPr>
            <p:ph type="sldNum" sz="quarter" idx="5"/>
          </p:nvPr>
        </p:nvSpPr>
        <p:spPr/>
        <p:txBody>
          <a:bodyPr/>
          <a:lstStyle/>
          <a:p>
            <a:pPr>
              <a:defRPr/>
            </a:pPr>
            <a:fld id="{5A408295-0491-4B6C-AC1D-2276D9852FD2}" type="slidenum">
              <a:rPr lang="ca-ES" smtClean="0">
                <a:solidFill>
                  <a:prstClr val="black"/>
                </a:solidFill>
              </a:rPr>
              <a:pPr>
                <a:defRPr/>
              </a:pPr>
              <a:t>26</a:t>
            </a:fld>
            <a:endParaRPr lang="ca-E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D205799-E11E-4C61-8656-F51F5F748A39}" type="slidenum">
              <a:rPr lang="ca-ES">
                <a:solidFill>
                  <a:prstClr val="black"/>
                </a:solidFill>
              </a:rPr>
              <a:pPr/>
              <a:t>3</a:t>
            </a:fld>
            <a:endParaRPr lang="ca-ES">
              <a:solidFill>
                <a:prstClr val="black"/>
              </a:solidFill>
            </a:endParaRPr>
          </a:p>
        </p:txBody>
      </p:sp>
      <p:sp>
        <p:nvSpPr>
          <p:cNvPr id="39939" name="Rectangle 2"/>
          <p:cNvSpPr>
            <a:spLocks noGrp="1" noRot="1" noChangeAspect="1" noChangeArrowheads="1" noTextEdit="1"/>
          </p:cNvSpPr>
          <p:nvPr>
            <p:ph type="sldImg"/>
          </p:nvPr>
        </p:nvSpPr>
        <p:spPr>
          <a:xfrm>
            <a:off x="1149350" y="687388"/>
            <a:ext cx="4564063" cy="3424237"/>
          </a:xfrm>
          <a:ln/>
        </p:spPr>
      </p:sp>
      <p:sp>
        <p:nvSpPr>
          <p:cNvPr id="39940"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CD25456-5E40-461D-8988-C74D44FD86A4}" type="slidenum">
              <a:rPr lang="ca-ES" smtClean="0">
                <a:solidFill>
                  <a:prstClr val="black"/>
                </a:solidFill>
                <a:latin typeface="Arial" charset="0"/>
              </a:rPr>
              <a:pPr/>
              <a:t>4</a:t>
            </a:fld>
            <a:endParaRPr lang="ca-ES" smtClean="0">
              <a:solidFill>
                <a:prstClr val="black"/>
              </a:solidFill>
              <a:latin typeface="Arial" charset="0"/>
            </a:endParaRPr>
          </a:p>
        </p:txBody>
      </p:sp>
      <p:sp>
        <p:nvSpPr>
          <p:cNvPr id="47107" name="Rectangle 2"/>
          <p:cNvSpPr>
            <a:spLocks noGrp="1" noRot="1" noChangeAspect="1" noChangeArrowheads="1" noTextEdit="1"/>
          </p:cNvSpPr>
          <p:nvPr>
            <p:ph type="sldImg"/>
          </p:nvPr>
        </p:nvSpPr>
        <p:spPr>
          <a:xfrm>
            <a:off x="1149350" y="687388"/>
            <a:ext cx="4564063" cy="3424237"/>
          </a:xfrm>
          <a:ln/>
        </p:spPr>
      </p:sp>
      <p:sp>
        <p:nvSpPr>
          <p:cNvPr id="47108" name="Rectangle 3"/>
          <p:cNvSpPr>
            <a:spLocks noGrp="1" noChangeArrowheads="1"/>
          </p:cNvSpPr>
          <p:nvPr>
            <p:ph type="body" idx="1"/>
          </p:nvPr>
        </p:nvSpPr>
        <p:spPr>
          <a:xfrm>
            <a:off x="912698" y="4345036"/>
            <a:ext cx="5032604" cy="4113982"/>
          </a:xfrm>
          <a:noFill/>
          <a:ln/>
        </p:spPr>
        <p:txBody>
          <a:bodyPr/>
          <a:lstStyle/>
          <a:p>
            <a:pPr eaLnBrk="1" hangingPunct="1"/>
            <a:endParaRPr lang="en-US" dirty="0" smtClean="0">
              <a:latin typeface="Arial" charset="0"/>
              <a:ea typeface="ＭＳ Ｐゴシック" pitchFamily="34" charset="-128"/>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E5E9D3C-89D7-4E02-BE02-426BAEDC59CC}" type="slidenum">
              <a:rPr lang="ca-ES">
                <a:solidFill>
                  <a:prstClr val="black"/>
                </a:solidFill>
              </a:rPr>
              <a:pPr/>
              <a:t>7</a:t>
            </a:fld>
            <a:endParaRPr lang="ca-ES">
              <a:solidFill>
                <a:prstClr val="black"/>
              </a:solidFill>
            </a:endParaRPr>
          </a:p>
        </p:txBody>
      </p:sp>
      <p:sp>
        <p:nvSpPr>
          <p:cNvPr id="48131" name="Rectangle 2"/>
          <p:cNvSpPr>
            <a:spLocks noGrp="1" noRot="1" noChangeAspect="1" noChangeArrowheads="1" noTextEdit="1"/>
          </p:cNvSpPr>
          <p:nvPr>
            <p:ph type="sldImg"/>
          </p:nvPr>
        </p:nvSpPr>
        <p:spPr>
          <a:xfrm>
            <a:off x="1149350" y="687388"/>
            <a:ext cx="4564063" cy="3424237"/>
          </a:xfrm>
          <a:ln/>
        </p:spPr>
      </p:sp>
      <p:sp>
        <p:nvSpPr>
          <p:cNvPr id="48132" name="Rectangle 3"/>
          <p:cNvSpPr>
            <a:spLocks noGrp="1" noChangeArrowheads="1"/>
          </p:cNvSpPr>
          <p:nvPr>
            <p:ph type="body" idx="1"/>
          </p:nvPr>
        </p:nvSpPr>
        <p:spPr>
          <a:xfrm>
            <a:off x="912698" y="4345036"/>
            <a:ext cx="5032604" cy="4113982"/>
          </a:xfrm>
          <a:noFill/>
          <a:ln/>
        </p:spPr>
        <p:txBody>
          <a:bodyPr/>
          <a:lstStyle/>
          <a:p>
            <a:pPr eaLnBrk="1" hangingPunct="1"/>
            <a:endParaRPr lang="en-US" dirty="0" smtClean="0">
              <a:latin typeface="Arial" charset="0"/>
              <a:ea typeface="ＭＳ Ｐゴシック" pitchFamily="34" charset="-128"/>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030A183-5EC8-4370-AB58-5D645381FF66}" type="slidenum">
              <a:rPr lang="ca-ES" smtClean="0">
                <a:solidFill>
                  <a:prstClr val="black"/>
                </a:solidFill>
                <a:latin typeface="Arial" charset="0"/>
              </a:rPr>
              <a:pPr/>
              <a:t>8</a:t>
            </a:fld>
            <a:endParaRPr lang="ca-ES" smtClean="0">
              <a:solidFill>
                <a:prstClr val="black"/>
              </a:solidFill>
              <a:latin typeface="Arial" charset="0"/>
            </a:endParaRPr>
          </a:p>
        </p:txBody>
      </p:sp>
      <p:sp>
        <p:nvSpPr>
          <p:cNvPr id="50179" name="Rectangle 2"/>
          <p:cNvSpPr>
            <a:spLocks noGrp="1" noRot="1" noChangeAspect="1" noChangeArrowheads="1" noTextEdit="1"/>
          </p:cNvSpPr>
          <p:nvPr>
            <p:ph type="sldImg"/>
          </p:nvPr>
        </p:nvSpPr>
        <p:spPr>
          <a:xfrm>
            <a:off x="1149350" y="687388"/>
            <a:ext cx="4564063" cy="3424237"/>
          </a:xfrm>
          <a:ln/>
        </p:spPr>
      </p:sp>
      <p:sp>
        <p:nvSpPr>
          <p:cNvPr id="50180"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E419CBF-4D71-42E9-B864-CF7CDC8DC494}" type="slidenum">
              <a:rPr lang="ca-ES" smtClean="0">
                <a:solidFill>
                  <a:prstClr val="black"/>
                </a:solidFill>
                <a:latin typeface="Arial" charset="0"/>
              </a:rPr>
              <a:pPr/>
              <a:t>9</a:t>
            </a:fld>
            <a:endParaRPr lang="ca-ES" smtClean="0">
              <a:solidFill>
                <a:prstClr val="black"/>
              </a:solidFill>
              <a:latin typeface="Arial" charset="0"/>
            </a:endParaRPr>
          </a:p>
        </p:txBody>
      </p:sp>
      <p:sp>
        <p:nvSpPr>
          <p:cNvPr id="51203" name="Rectangle 2"/>
          <p:cNvSpPr>
            <a:spLocks noGrp="1" noRot="1" noChangeAspect="1" noChangeArrowheads="1" noTextEdit="1"/>
          </p:cNvSpPr>
          <p:nvPr>
            <p:ph type="sldImg"/>
          </p:nvPr>
        </p:nvSpPr>
        <p:spPr>
          <a:xfrm>
            <a:off x="1149350" y="687388"/>
            <a:ext cx="4564063" cy="3424237"/>
          </a:xfrm>
          <a:ln/>
        </p:spPr>
      </p:sp>
      <p:sp>
        <p:nvSpPr>
          <p:cNvPr id="51204" name="Rectangle 3"/>
          <p:cNvSpPr>
            <a:spLocks noGrp="1" noChangeArrowheads="1"/>
          </p:cNvSpPr>
          <p:nvPr>
            <p:ph type="body" idx="1"/>
          </p:nvPr>
        </p:nvSpPr>
        <p:spPr>
          <a:xfrm>
            <a:off x="912698" y="4345036"/>
            <a:ext cx="5032604" cy="4113982"/>
          </a:xfrm>
          <a:noFill/>
          <a:ln/>
        </p:spPr>
        <p:txBody>
          <a:bodyPr/>
          <a:lstStyle/>
          <a:p>
            <a:pPr eaLnBrk="1" hangingPunct="1"/>
            <a:endParaRPr lang="en-US" dirty="0" smtClean="0">
              <a:latin typeface="Arial" charset="0"/>
              <a:ea typeface="ＭＳ Ｐゴシック" pitchFamily="34" charset="-128"/>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4E634FF-276E-4D6E-892B-E4C31D29C187}" type="slidenum">
              <a:rPr lang="ca-ES" smtClean="0">
                <a:solidFill>
                  <a:prstClr val="black"/>
                </a:solidFill>
                <a:latin typeface="Arial" charset="0"/>
              </a:rPr>
              <a:pPr/>
              <a:t>10</a:t>
            </a:fld>
            <a:endParaRPr lang="ca-ES" smtClean="0">
              <a:solidFill>
                <a:prstClr val="black"/>
              </a:solidFill>
              <a:latin typeface="Arial" charset="0"/>
            </a:endParaRPr>
          </a:p>
        </p:txBody>
      </p:sp>
      <p:sp>
        <p:nvSpPr>
          <p:cNvPr id="52227" name="Rectangle 2"/>
          <p:cNvSpPr>
            <a:spLocks noGrp="1" noRot="1" noChangeAspect="1" noChangeArrowheads="1" noTextEdit="1"/>
          </p:cNvSpPr>
          <p:nvPr>
            <p:ph type="sldImg"/>
          </p:nvPr>
        </p:nvSpPr>
        <p:spPr>
          <a:xfrm>
            <a:off x="1149350" y="687388"/>
            <a:ext cx="4564063" cy="3424237"/>
          </a:xfrm>
          <a:ln/>
        </p:spPr>
      </p:sp>
      <p:sp>
        <p:nvSpPr>
          <p:cNvPr id="52228"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4406E1-795D-4071-9540-35CAA0BAE9E5}" type="slidenum">
              <a:rPr lang="ca-ES" smtClean="0">
                <a:solidFill>
                  <a:prstClr val="black"/>
                </a:solidFill>
                <a:latin typeface="Arial" charset="0"/>
              </a:rPr>
              <a:pPr/>
              <a:t>11</a:t>
            </a:fld>
            <a:endParaRPr lang="ca-ES" smtClean="0">
              <a:solidFill>
                <a:prstClr val="black"/>
              </a:solidFill>
              <a:latin typeface="Arial" charset="0"/>
            </a:endParaRPr>
          </a:p>
        </p:txBody>
      </p:sp>
      <p:sp>
        <p:nvSpPr>
          <p:cNvPr id="53251" name="Rectangle 2"/>
          <p:cNvSpPr>
            <a:spLocks noGrp="1" noRot="1" noChangeAspect="1" noChangeArrowheads="1" noTextEdit="1"/>
          </p:cNvSpPr>
          <p:nvPr>
            <p:ph type="sldImg"/>
          </p:nvPr>
        </p:nvSpPr>
        <p:spPr>
          <a:xfrm>
            <a:off x="1149350" y="687388"/>
            <a:ext cx="4564063" cy="3424237"/>
          </a:xfrm>
          <a:ln/>
        </p:spPr>
      </p:sp>
      <p:sp>
        <p:nvSpPr>
          <p:cNvPr id="53252" name="Rectangle 3"/>
          <p:cNvSpPr>
            <a:spLocks noGrp="1" noChangeArrowheads="1"/>
          </p:cNvSpPr>
          <p:nvPr>
            <p:ph type="body" idx="1"/>
          </p:nvPr>
        </p:nvSpPr>
        <p:spPr>
          <a:xfrm>
            <a:off x="912698" y="4345036"/>
            <a:ext cx="5032604" cy="4113982"/>
          </a:xfrm>
          <a:noFill/>
          <a:ln/>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ítol 1"/>
          <p:cNvSpPr>
            <a:spLocks noGrp="1"/>
          </p:cNvSpPr>
          <p:nvPr>
            <p:ph type="ctrTitle"/>
          </p:nvPr>
        </p:nvSpPr>
        <p:spPr>
          <a:xfrm>
            <a:off x="683568" y="2032184"/>
            <a:ext cx="7772400" cy="1252800"/>
          </a:xfrm>
        </p:spPr>
        <p:txBody>
          <a:bodyPr>
            <a:normAutofit/>
          </a:bodyPr>
          <a:lstStyle>
            <a:lvl1pPr algn="ctr">
              <a:defRPr sz="3600">
                <a:solidFill>
                  <a:schemeClr val="tx1"/>
                </a:solidFill>
              </a:defRPr>
            </a:lvl1pPr>
          </a:lstStyle>
          <a:p>
            <a:r>
              <a:rPr lang="ca-ES" dirty="0" smtClean="0"/>
              <a:t>Feu clic aquí per editar l'estil</a:t>
            </a:r>
            <a:endParaRPr lang="ca-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E82C61-0D9B-4988-9473-3F95A47FAC3B}"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E1FDBC-7AFD-4F11-9F41-1D9EBF27BF33}"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29D79-517D-4DA9-8731-FA34A69DEC11}"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dirty="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52C56-8B0C-483B-A3E1-A348E8CC60B0}"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66D9F2-B9B7-4529-9757-ABF38ABC3050}"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6688" y="611188"/>
            <a:ext cx="1943100" cy="3448050"/>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82625" y="611188"/>
            <a:ext cx="5681663" cy="344805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AD5BC2-73A5-4D0A-92E5-605D0ABED651}"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2517775"/>
            <a:ext cx="3810000"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648200" y="2517775"/>
            <a:ext cx="3811588"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87ABD9-8CFA-41A4-85E3-D957A4AF59D0}"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gráfico 2"/>
          <p:cNvSpPr>
            <a:spLocks noGrp="1"/>
          </p:cNvSpPr>
          <p:nvPr>
            <p:ph type="chart" sz="half" idx="1"/>
          </p:nvPr>
        </p:nvSpPr>
        <p:spPr>
          <a:xfrm>
            <a:off x="685800" y="2517775"/>
            <a:ext cx="3810000" cy="1541463"/>
          </a:xfrm>
        </p:spPr>
        <p:txBody>
          <a:bodyPr/>
          <a:lstStyle/>
          <a:p>
            <a:pPr lvl="0"/>
            <a:endParaRPr lang="es-ES_tradnl" noProof="0" dirty="0" smtClean="0"/>
          </a:p>
        </p:txBody>
      </p:sp>
      <p:sp>
        <p:nvSpPr>
          <p:cNvPr id="4" name="Marcador de texto 3"/>
          <p:cNvSpPr>
            <a:spLocks noGrp="1"/>
          </p:cNvSpPr>
          <p:nvPr>
            <p:ph type="body" sz="half" idx="2"/>
          </p:nvPr>
        </p:nvSpPr>
        <p:spPr>
          <a:xfrm>
            <a:off x="4648200" y="2517775"/>
            <a:ext cx="3811588"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25455-0416-4717-AE33-BBDAE807D547}"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tabla 2"/>
          <p:cNvSpPr>
            <a:spLocks noGrp="1"/>
          </p:cNvSpPr>
          <p:nvPr>
            <p:ph type="tbl" idx="1"/>
          </p:nvPr>
        </p:nvSpPr>
        <p:spPr>
          <a:xfrm>
            <a:off x="685800" y="2517775"/>
            <a:ext cx="7773988" cy="1541463"/>
          </a:xfrm>
        </p:spPr>
        <p:txBody>
          <a:bodyPr/>
          <a:lstStyle/>
          <a:p>
            <a:pPr lvl="0"/>
            <a:endParaRPr lang="es-ES_trad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0E7815-8C9B-4804-B1BA-87DFF62EA6E7}"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Diapositiva de títol i comia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ítol 1"/>
          <p:cNvSpPr>
            <a:spLocks noGrp="1"/>
          </p:cNvSpPr>
          <p:nvPr>
            <p:ph type="ctrTitle"/>
          </p:nvPr>
        </p:nvSpPr>
        <p:spPr>
          <a:xfrm>
            <a:off x="683568" y="2032184"/>
            <a:ext cx="7772400" cy="1252800"/>
          </a:xfrm>
        </p:spPr>
        <p:txBody>
          <a:bodyPr>
            <a:normAutofit/>
          </a:bodyPr>
          <a:lstStyle>
            <a:lvl1pPr algn="ctr">
              <a:defRPr sz="3600">
                <a:solidFill>
                  <a:schemeClr val="tx1"/>
                </a:solidFill>
              </a:defRPr>
            </a:lvl1pPr>
          </a:lstStyle>
          <a:p>
            <a:r>
              <a:rPr lang="ca-ES" dirty="0" smtClean="0"/>
              <a:t>Feu clic aquí per editar l'estil</a:t>
            </a:r>
            <a:endParaRPr lang="ca-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86A6E59D-75D5-4115-8AE8-705B57D3C2B9}" type="datetimeFigureOut">
              <a:rPr lang="ca-ES" smtClean="0">
                <a:solidFill>
                  <a:prstClr val="black">
                    <a:tint val="75000"/>
                  </a:prstClr>
                </a:solidFill>
              </a:rPr>
              <a:pPr/>
              <a:t>25/11/2013</a:t>
            </a:fld>
            <a:endParaRPr lang="ca-ES">
              <a:solidFill>
                <a:prstClr val="black">
                  <a:tint val="75000"/>
                </a:prstClr>
              </a:solidFill>
            </a:endParaRPr>
          </a:p>
        </p:txBody>
      </p:sp>
      <p:sp>
        <p:nvSpPr>
          <p:cNvPr id="5" name="Contenidor de peu de pàgina 4"/>
          <p:cNvSpPr>
            <a:spLocks noGrp="1"/>
          </p:cNvSpPr>
          <p:nvPr>
            <p:ph type="ftr" sz="quarter" idx="11"/>
          </p:nvPr>
        </p:nvSpPr>
        <p:spPr/>
        <p:txBody>
          <a:bodyPr/>
          <a:lstStyle/>
          <a:p>
            <a:endParaRPr lang="ca-ES">
              <a:solidFill>
                <a:prstClr val="black">
                  <a:tint val="75000"/>
                </a:prstClr>
              </a:solidFill>
            </a:endParaRPr>
          </a:p>
        </p:txBody>
      </p:sp>
      <p:sp>
        <p:nvSpPr>
          <p:cNvPr id="6" name="Contenidor de número de diapositiva 5"/>
          <p:cNvSpPr>
            <a:spLocks noGrp="1"/>
          </p:cNvSpPr>
          <p:nvPr>
            <p:ph type="sldNum" sz="quarter" idx="12"/>
          </p:nvPr>
        </p:nvSpPr>
        <p:spPr/>
        <p:txBody>
          <a:bodyPr/>
          <a:lstStyle/>
          <a:p>
            <a:fld id="{F2032CAB-80BB-4CD3-B2E1-2DB5423602D9}" type="slidenum">
              <a:rPr lang="ca-ES" smtClean="0">
                <a:solidFill>
                  <a:prstClr val="black">
                    <a:tint val="75000"/>
                  </a:prstClr>
                </a:solidFill>
              </a:rPr>
              <a:pPr/>
              <a:t>‹#›</a:t>
            </a:fld>
            <a:endParaRPr lang="ca-E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ítol 1"/>
          <p:cNvSpPr>
            <a:spLocks noGrp="1"/>
          </p:cNvSpPr>
          <p:nvPr>
            <p:ph type="ctrTitle"/>
          </p:nvPr>
        </p:nvSpPr>
        <p:spPr>
          <a:xfrm>
            <a:off x="683568" y="2032184"/>
            <a:ext cx="7772400" cy="1252800"/>
          </a:xfrm>
        </p:spPr>
        <p:txBody>
          <a:bodyPr>
            <a:normAutofit/>
          </a:bodyPr>
          <a:lstStyle>
            <a:lvl1pPr algn="ctr">
              <a:defRPr sz="3600">
                <a:solidFill>
                  <a:schemeClr val="tx1"/>
                </a:solidFill>
              </a:defRPr>
            </a:lvl1pPr>
          </a:lstStyle>
          <a:p>
            <a:r>
              <a:rPr lang="ca-ES" dirty="0" smtClean="0"/>
              <a:t>Feu clic aquí per editar l'estil</a:t>
            </a:r>
            <a:endParaRPr lang="ca-E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86A6E59D-75D5-4115-8AE8-705B57D3C2B9}" type="datetimeFigureOut">
              <a:rPr lang="ca-ES" smtClean="0">
                <a:solidFill>
                  <a:prstClr val="black">
                    <a:tint val="75000"/>
                  </a:prstClr>
                </a:solidFill>
              </a:rPr>
              <a:pPr/>
              <a:t>25/11/2013</a:t>
            </a:fld>
            <a:endParaRPr lang="ca-ES">
              <a:solidFill>
                <a:prstClr val="black">
                  <a:tint val="75000"/>
                </a:prstClr>
              </a:solidFill>
            </a:endParaRPr>
          </a:p>
        </p:txBody>
      </p:sp>
      <p:sp>
        <p:nvSpPr>
          <p:cNvPr id="5" name="Contenidor de peu de pàgina 4"/>
          <p:cNvSpPr>
            <a:spLocks noGrp="1"/>
          </p:cNvSpPr>
          <p:nvPr>
            <p:ph type="ftr" sz="quarter" idx="11"/>
          </p:nvPr>
        </p:nvSpPr>
        <p:spPr/>
        <p:txBody>
          <a:bodyPr/>
          <a:lstStyle/>
          <a:p>
            <a:endParaRPr lang="ca-ES">
              <a:solidFill>
                <a:prstClr val="black">
                  <a:tint val="75000"/>
                </a:prstClr>
              </a:solidFill>
            </a:endParaRPr>
          </a:p>
        </p:txBody>
      </p:sp>
      <p:sp>
        <p:nvSpPr>
          <p:cNvPr id="6" name="Contenidor de número de diapositiva 5"/>
          <p:cNvSpPr>
            <a:spLocks noGrp="1"/>
          </p:cNvSpPr>
          <p:nvPr>
            <p:ph type="sldNum" sz="quarter" idx="12"/>
          </p:nvPr>
        </p:nvSpPr>
        <p:spPr/>
        <p:txBody>
          <a:bodyPr/>
          <a:lstStyle/>
          <a:p>
            <a:fld id="{F2032CAB-80BB-4CD3-B2E1-2DB5423602D9}" type="slidenum">
              <a:rPr lang="ca-ES" smtClean="0">
                <a:solidFill>
                  <a:prstClr val="black">
                    <a:tint val="75000"/>
                  </a:prstClr>
                </a:solidFill>
              </a:rPr>
              <a:pPr/>
              <a:t>‹#›</a:t>
            </a:fld>
            <a:endParaRPr lang="ca-E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86A6E59D-75D5-4115-8AE8-705B57D3C2B9}" type="datetimeFigureOut">
              <a:rPr lang="ca-ES" smtClean="0">
                <a:solidFill>
                  <a:prstClr val="black">
                    <a:tint val="75000"/>
                  </a:prstClr>
                </a:solidFill>
              </a:rPr>
              <a:pPr/>
              <a:t>25/11/2013</a:t>
            </a:fld>
            <a:endParaRPr lang="ca-ES">
              <a:solidFill>
                <a:prstClr val="black">
                  <a:tint val="75000"/>
                </a:prstClr>
              </a:solidFill>
            </a:endParaRPr>
          </a:p>
        </p:txBody>
      </p:sp>
      <p:sp>
        <p:nvSpPr>
          <p:cNvPr id="5" name="Contenidor de peu de pàgina 4"/>
          <p:cNvSpPr>
            <a:spLocks noGrp="1"/>
          </p:cNvSpPr>
          <p:nvPr>
            <p:ph type="ftr" sz="quarter" idx="11"/>
          </p:nvPr>
        </p:nvSpPr>
        <p:spPr/>
        <p:txBody>
          <a:bodyPr/>
          <a:lstStyle/>
          <a:p>
            <a:endParaRPr lang="ca-ES">
              <a:solidFill>
                <a:prstClr val="black">
                  <a:tint val="75000"/>
                </a:prstClr>
              </a:solidFill>
            </a:endParaRPr>
          </a:p>
        </p:txBody>
      </p:sp>
      <p:sp>
        <p:nvSpPr>
          <p:cNvPr id="6" name="Contenidor de número de diapositiva 5"/>
          <p:cNvSpPr>
            <a:spLocks noGrp="1"/>
          </p:cNvSpPr>
          <p:nvPr>
            <p:ph type="sldNum" sz="quarter" idx="12"/>
          </p:nvPr>
        </p:nvSpPr>
        <p:spPr/>
        <p:txBody>
          <a:bodyPr/>
          <a:lstStyle/>
          <a:p>
            <a:fld id="{F2032CAB-80BB-4CD3-B2E1-2DB5423602D9}" type="slidenum">
              <a:rPr lang="ca-ES" smtClean="0">
                <a:solidFill>
                  <a:prstClr val="black">
                    <a:tint val="75000"/>
                  </a:prstClr>
                </a:solidFill>
              </a:rPr>
              <a:pPr/>
              <a:t>‹#›</a:t>
            </a:fld>
            <a:endParaRPr lang="ca-E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ol i comia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ítol 1"/>
          <p:cNvSpPr>
            <a:spLocks noGrp="1"/>
          </p:cNvSpPr>
          <p:nvPr>
            <p:ph type="ctrTitle"/>
          </p:nvPr>
        </p:nvSpPr>
        <p:spPr>
          <a:xfrm>
            <a:off x="683568" y="2032184"/>
            <a:ext cx="7772400" cy="1252800"/>
          </a:xfrm>
        </p:spPr>
        <p:txBody>
          <a:bodyPr>
            <a:normAutofit/>
          </a:bodyPr>
          <a:lstStyle>
            <a:lvl1pPr algn="ctr">
              <a:defRPr sz="3600">
                <a:solidFill>
                  <a:schemeClr val="tx1"/>
                </a:solidFill>
              </a:defRPr>
            </a:lvl1pPr>
          </a:lstStyle>
          <a:p>
            <a:r>
              <a:rPr lang="ca-ES" dirty="0" smtClean="0"/>
              <a:t>Feu clic aquí per editar l'estil</a:t>
            </a:r>
            <a:endParaRPr lang="ca-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86A6E59D-75D5-4115-8AE8-705B57D3C2B9}" type="datetimeFigureOut">
              <a:rPr lang="ca-ES" smtClean="0">
                <a:solidFill>
                  <a:prstClr val="black">
                    <a:tint val="75000"/>
                  </a:prstClr>
                </a:solidFill>
              </a:rPr>
              <a:pPr/>
              <a:t>25/11/2013</a:t>
            </a:fld>
            <a:endParaRPr lang="ca-ES">
              <a:solidFill>
                <a:prstClr val="black">
                  <a:tint val="75000"/>
                </a:prstClr>
              </a:solidFill>
            </a:endParaRPr>
          </a:p>
        </p:txBody>
      </p:sp>
      <p:sp>
        <p:nvSpPr>
          <p:cNvPr id="5" name="Contenidor de peu de pàgina 4"/>
          <p:cNvSpPr>
            <a:spLocks noGrp="1"/>
          </p:cNvSpPr>
          <p:nvPr>
            <p:ph type="ftr" sz="quarter" idx="11"/>
          </p:nvPr>
        </p:nvSpPr>
        <p:spPr/>
        <p:txBody>
          <a:bodyPr/>
          <a:lstStyle/>
          <a:p>
            <a:endParaRPr lang="ca-ES">
              <a:solidFill>
                <a:prstClr val="black">
                  <a:tint val="75000"/>
                </a:prstClr>
              </a:solidFill>
            </a:endParaRPr>
          </a:p>
        </p:txBody>
      </p:sp>
      <p:sp>
        <p:nvSpPr>
          <p:cNvPr id="6" name="Contenidor de número de diapositiva 5"/>
          <p:cNvSpPr>
            <a:spLocks noGrp="1"/>
          </p:cNvSpPr>
          <p:nvPr>
            <p:ph type="sldNum" sz="quarter" idx="12"/>
          </p:nvPr>
        </p:nvSpPr>
        <p:spPr/>
        <p:txBody>
          <a:bodyPr/>
          <a:lstStyle/>
          <a:p>
            <a:fld id="{F2032CAB-80BB-4CD3-B2E1-2DB5423602D9}" type="slidenum">
              <a:rPr lang="ca-ES" smtClean="0">
                <a:solidFill>
                  <a:prstClr val="black">
                    <a:tint val="75000"/>
                  </a:prstClr>
                </a:solidFill>
              </a:rPr>
              <a:pPr/>
              <a:t>‹#›</a:t>
            </a:fld>
            <a:endParaRPr lang="ca-E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ol i comia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ítol 1"/>
          <p:cNvSpPr>
            <a:spLocks noGrp="1"/>
          </p:cNvSpPr>
          <p:nvPr>
            <p:ph type="ctrTitle"/>
          </p:nvPr>
        </p:nvSpPr>
        <p:spPr>
          <a:xfrm>
            <a:off x="683568" y="2032184"/>
            <a:ext cx="7772400" cy="1252800"/>
          </a:xfrm>
        </p:spPr>
        <p:txBody>
          <a:bodyPr>
            <a:normAutofit/>
          </a:bodyPr>
          <a:lstStyle>
            <a:lvl1pPr algn="ctr">
              <a:defRPr sz="3600">
                <a:solidFill>
                  <a:schemeClr val="tx1"/>
                </a:solidFill>
              </a:defRPr>
            </a:lvl1pPr>
          </a:lstStyle>
          <a:p>
            <a:r>
              <a:rPr lang="ca-ES" dirty="0" smtClean="0"/>
              <a:t>Feu clic aquí per editar l'estil</a:t>
            </a:r>
            <a:endParaRPr lang="ca-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525838"/>
            <a:ext cx="7772400" cy="641350"/>
          </a:xfrm>
        </p:spPr>
        <p:txBody>
          <a:bodyPr anchor="ctr">
            <a:spAutoFit/>
          </a:bodyPr>
          <a:lstStyle>
            <a:lvl1pPr algn="ctr">
              <a:defRPr sz="3600"/>
            </a:lvl1pPr>
          </a:lstStyle>
          <a:p>
            <a:r>
              <a:rPr lang="ca-ES"/>
              <a:t>Clic para editar estilo título patrón</a:t>
            </a:r>
          </a:p>
        </p:txBody>
      </p:sp>
      <p:sp>
        <p:nvSpPr>
          <p:cNvPr id="3075" name="Rectangle 3"/>
          <p:cNvSpPr>
            <a:spLocks noGrp="1" noChangeArrowheads="1"/>
          </p:cNvSpPr>
          <p:nvPr>
            <p:ph type="subTitle" idx="1"/>
          </p:nvPr>
        </p:nvSpPr>
        <p:spPr>
          <a:xfrm>
            <a:off x="1371600" y="4875213"/>
            <a:ext cx="6400800" cy="762000"/>
          </a:xfrm>
        </p:spPr>
        <p:txBody>
          <a:bodyPr/>
          <a:lstStyle>
            <a:lvl1pPr marL="0" indent="0" algn="ctr">
              <a:buFont typeface="Wingdings" pitchFamily="54" charset="2"/>
              <a:buNone/>
              <a:defRPr sz="2200" b="1"/>
            </a:lvl1pPr>
          </a:lstStyle>
          <a:p>
            <a:r>
              <a:rPr lang="ca-ES"/>
              <a:t>Haga clic para modificar el estilo de subtítulo del patrón</a:t>
            </a:r>
          </a:p>
        </p:txBody>
      </p:sp>
      <p:sp>
        <p:nvSpPr>
          <p:cNvPr id="4" name="Rectangle 4"/>
          <p:cNvSpPr>
            <a:spLocks noGrp="1" noChangeArrowheads="1"/>
          </p:cNvSpPr>
          <p:nvPr>
            <p:ph type="dt" sz="half" idx="10"/>
          </p:nvPr>
        </p:nvSpPr>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p:txBody>
          <a:bodyPr/>
          <a:lstStyle>
            <a:lvl1pPr>
              <a:defRPr sz="1200" b="1"/>
            </a:lvl1pPr>
          </a:lstStyle>
          <a:p>
            <a:pPr>
              <a:defRPr/>
            </a:pPr>
            <a:fld id="{1DBDA437-3285-4EFF-8347-2F6DE0276F72}"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tge 7" descr="aspc_color_h2.jpg"/>
          <p:cNvPicPr>
            <a:picLocks noChangeAspect="1"/>
          </p:cNvPicPr>
          <p:nvPr userDrawn="1"/>
        </p:nvPicPr>
        <p:blipFill>
          <a:blip r:embed="rId2" cstate="print"/>
          <a:srcRect/>
          <a:stretch>
            <a:fillRect/>
          </a:stretch>
        </p:blipFill>
        <p:spPr bwMode="auto">
          <a:xfrm>
            <a:off x="755650" y="6337300"/>
            <a:ext cx="3144838" cy="331788"/>
          </a:xfrm>
          <a:prstGeom prst="rect">
            <a:avLst/>
          </a:prstGeom>
          <a:noFill/>
          <a:ln w="9525">
            <a:noFill/>
            <a:miter lim="800000"/>
            <a:headEnd/>
            <a:tailEnd/>
          </a:ln>
        </p:spPr>
      </p:pic>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8"/>
          <p:cNvSpPr>
            <a:spLocks noGrp="1" noChangeArrowheads="1"/>
          </p:cNvSpPr>
          <p:nvPr>
            <p:ph type="dt" sz="half" idx="10"/>
          </p:nvPr>
        </p:nvSpPr>
        <p:spPr/>
        <p:txBody>
          <a:bodyPr/>
          <a:lstStyle>
            <a:lvl1pPr>
              <a:defRPr/>
            </a:lvl1pPr>
          </a:lstStyle>
          <a:p>
            <a:pPr>
              <a:defRPr/>
            </a:pPr>
            <a:endParaRPr lang="ca-ES">
              <a:solidFill>
                <a:srgbClr val="000000"/>
              </a:solidFill>
            </a:endParaRPr>
          </a:p>
        </p:txBody>
      </p:sp>
      <p:sp>
        <p:nvSpPr>
          <p:cNvPr id="6" name="Rectangle 9"/>
          <p:cNvSpPr>
            <a:spLocks noGrp="1" noChangeArrowheads="1"/>
          </p:cNvSpPr>
          <p:nvPr>
            <p:ph type="ftr" sz="quarter" idx="11"/>
          </p:nvPr>
        </p:nvSpPr>
        <p:spPr/>
        <p:txBody>
          <a:bodyPr/>
          <a:lstStyle>
            <a:lvl1pPr>
              <a:defRPr/>
            </a:lvl1pPr>
          </a:lstStyle>
          <a:p>
            <a:pPr>
              <a:defRPr/>
            </a:pPr>
            <a:endParaRPr lang="ca-ES">
              <a:solidFill>
                <a:srgbClr val="000000"/>
              </a:solidFill>
            </a:endParaRPr>
          </a:p>
        </p:txBody>
      </p:sp>
      <p:sp>
        <p:nvSpPr>
          <p:cNvPr id="7" name="Rectangle 10"/>
          <p:cNvSpPr>
            <a:spLocks noGrp="1" noChangeArrowheads="1"/>
          </p:cNvSpPr>
          <p:nvPr>
            <p:ph type="sldNum" sz="quarter" idx="12"/>
          </p:nvPr>
        </p:nvSpPr>
        <p:spPr/>
        <p:txBody>
          <a:bodyPr/>
          <a:lstStyle>
            <a:lvl1pPr>
              <a:defRPr/>
            </a:lvl1pPr>
          </a:lstStyle>
          <a:p>
            <a:pPr>
              <a:defRPr/>
            </a:pPr>
            <a:fld id="{4BCB77D7-8B66-4F9E-9E84-B7C600EF0DC7}"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142C06-11BF-4BE2-9530-ED5F86365CF7}"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2517775"/>
            <a:ext cx="3810000" cy="154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2517775"/>
            <a:ext cx="3811588" cy="154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37DF29-537C-4CCA-B32B-AAF5CA6A6603}"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B9E1C31-D99C-46C5-91BB-BD5A4F9C3394}" type="slidenum">
              <a:rPr lang="ca-ES">
                <a:solidFill>
                  <a:srgbClr val="000000"/>
                </a:solidFill>
              </a:rPr>
              <a:pPr>
                <a:defRPr/>
              </a:pPr>
              <a:t>‹#›</a:t>
            </a:fld>
            <a:endParaRPr lang="ca-E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1.jpeg"/><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6E59D-75D5-4115-8AE8-705B57D3C2B9}" type="datetimeFigureOut">
              <a:rPr lang="ca-ES" smtClean="0">
                <a:solidFill>
                  <a:prstClr val="black">
                    <a:tint val="75000"/>
                  </a:prstClr>
                </a:solidFill>
              </a:rPr>
              <a:pPr/>
              <a:t>25/11/2013</a:t>
            </a:fld>
            <a:endParaRPr lang="ca-ES">
              <a:solidFill>
                <a:prstClr val="black">
                  <a:tint val="75000"/>
                </a:prstClr>
              </a:solidFill>
            </a:endParaRPr>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solidFill>
                <a:prstClr val="black">
                  <a:tint val="75000"/>
                </a:prstClr>
              </a:solidFill>
            </a:endParaRPr>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32CAB-80BB-4CD3-B2E1-2DB5423602D9}" type="slidenum">
              <a:rPr lang="ca-ES" smtClean="0">
                <a:solidFill>
                  <a:prstClr val="black">
                    <a:tint val="75000"/>
                  </a:prstClr>
                </a:solidFill>
              </a:rPr>
              <a:pPr/>
              <a:t>‹#›</a:t>
            </a:fld>
            <a:endParaRPr lang="ca-E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2625" y="333375"/>
            <a:ext cx="7773988" cy="10080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a-ES" smtClean="0"/>
              <a:t>Feu clic aquí per editar l'estil de títol del patró</a:t>
            </a:r>
          </a:p>
        </p:txBody>
      </p:sp>
      <p:sp>
        <p:nvSpPr>
          <p:cNvPr id="1027" name="Rectangle 3"/>
          <p:cNvSpPr>
            <a:spLocks noGrp="1" noChangeArrowheads="1"/>
          </p:cNvSpPr>
          <p:nvPr>
            <p:ph type="body" idx="1"/>
          </p:nvPr>
        </p:nvSpPr>
        <p:spPr bwMode="auto">
          <a:xfrm>
            <a:off x="685800" y="2517775"/>
            <a:ext cx="7773988" cy="154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ca-ES" smtClean="0"/>
              <a:t>Feu clic aquí per editar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4" charset="-128"/>
                <a:cs typeface="+mn-cs"/>
              </a:defRPr>
            </a:lvl1pPr>
          </a:lstStyle>
          <a:p>
            <a:pPr fontAlgn="base">
              <a:spcAft>
                <a:spcPct val="0"/>
              </a:spcAft>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4" charset="-128"/>
                <a:cs typeface="+mn-cs"/>
              </a:defRPr>
            </a:lvl1pPr>
          </a:lstStyle>
          <a:p>
            <a:pPr fontAlgn="base">
              <a:spcAft>
                <a:spcPct val="0"/>
              </a:spcAft>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pitchFamily="34" charset="0"/>
              </a:defRPr>
            </a:lvl1pPr>
          </a:lstStyle>
          <a:p>
            <a:pPr fontAlgn="base">
              <a:spcAft>
                <a:spcPct val="0"/>
              </a:spcAft>
              <a:defRPr/>
            </a:pPr>
            <a:fld id="{B05C6536-EAD3-47D7-9052-1E0E1D5554A3}" type="slidenum">
              <a:rPr lang="ca-ES">
                <a:solidFill>
                  <a:srgbClr val="000000"/>
                </a:solidFill>
                <a:ea typeface="ＭＳ Ｐゴシック" pitchFamily="34" charset="-128"/>
              </a:rPr>
              <a:pPr fontAlgn="base">
                <a:spcAft>
                  <a:spcPct val="0"/>
                </a:spcAft>
                <a:defRPr/>
              </a:pPr>
              <a:t>‹#›</a:t>
            </a:fld>
            <a:endParaRPr lang="ca-ES" dirty="0">
              <a:solidFill>
                <a:srgbClr val="000000"/>
              </a:solidFill>
              <a:ea typeface="ＭＳ Ｐゴシック" pitchFamily="34" charset="-128"/>
            </a:endParaRPr>
          </a:p>
        </p:txBody>
      </p:sp>
      <p:sp>
        <p:nvSpPr>
          <p:cNvPr id="1031" name="Line 7"/>
          <p:cNvSpPr>
            <a:spLocks noChangeShapeType="1"/>
          </p:cNvSpPr>
          <p:nvPr/>
        </p:nvSpPr>
        <p:spPr bwMode="auto">
          <a:xfrm>
            <a:off x="762000" y="1412875"/>
            <a:ext cx="7696200" cy="0"/>
          </a:xfrm>
          <a:prstGeom prst="line">
            <a:avLst/>
          </a:prstGeom>
          <a:noFill/>
          <a:ln w="28575">
            <a:solidFill>
              <a:srgbClr val="C00000"/>
            </a:solidFill>
            <a:round/>
            <a:headEnd/>
            <a:tailEnd/>
          </a:ln>
        </p:spPr>
        <p:txBody>
          <a:bodyPr wrap="none" anchor="ctr"/>
          <a:lstStyle/>
          <a:p>
            <a:pPr fontAlgn="base">
              <a:spcBef>
                <a:spcPct val="50000"/>
              </a:spcBef>
              <a:spcAft>
                <a:spcPct val="0"/>
              </a:spcAft>
              <a:defRPr/>
            </a:pPr>
            <a:endParaRPr lang="ca-ES" sz="2200" b="1" dirty="0">
              <a:solidFill>
                <a:srgbClr val="000000"/>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hdr="0" ftr="0" dt="0"/>
  <p:txStyles>
    <p:titleStyle>
      <a:lvl1pPr algn="l" rtl="0" eaLnBrk="0" fontAlgn="base" hangingPunct="0">
        <a:spcBef>
          <a:spcPct val="0"/>
        </a:spcBef>
        <a:spcAft>
          <a:spcPct val="0"/>
        </a:spcAft>
        <a:defRPr sz="2400" b="1">
          <a:solidFill>
            <a:srgbClr val="C00000"/>
          </a:solidFill>
          <a:latin typeface="+mj-lt"/>
          <a:ea typeface="ＭＳ Ｐゴシック" pitchFamily="54" charset="-128"/>
          <a:cs typeface="ＭＳ Ｐゴシック" pitchFamily="54" charset="-128"/>
        </a:defRPr>
      </a:lvl1pPr>
      <a:lvl2pPr algn="l" rtl="0" eaLnBrk="0" fontAlgn="base" hangingPunct="0">
        <a:spcBef>
          <a:spcPct val="0"/>
        </a:spcBef>
        <a:spcAft>
          <a:spcPct val="0"/>
        </a:spcAft>
        <a:defRPr sz="2400" b="1">
          <a:solidFill>
            <a:srgbClr val="C00000"/>
          </a:solidFill>
          <a:latin typeface="Arial" pitchFamily="54" charset="0"/>
          <a:ea typeface="ＭＳ Ｐゴシック" pitchFamily="54" charset="-128"/>
          <a:cs typeface="ＭＳ Ｐゴシック" pitchFamily="54" charset="-128"/>
        </a:defRPr>
      </a:lvl2pPr>
      <a:lvl3pPr algn="l" rtl="0" eaLnBrk="0" fontAlgn="base" hangingPunct="0">
        <a:spcBef>
          <a:spcPct val="0"/>
        </a:spcBef>
        <a:spcAft>
          <a:spcPct val="0"/>
        </a:spcAft>
        <a:defRPr sz="2400" b="1">
          <a:solidFill>
            <a:srgbClr val="C00000"/>
          </a:solidFill>
          <a:latin typeface="Arial" pitchFamily="54" charset="0"/>
          <a:ea typeface="ＭＳ Ｐゴシック" pitchFamily="54" charset="-128"/>
          <a:cs typeface="ＭＳ Ｐゴシック" pitchFamily="54" charset="-128"/>
        </a:defRPr>
      </a:lvl3pPr>
      <a:lvl4pPr algn="l" rtl="0" eaLnBrk="0" fontAlgn="base" hangingPunct="0">
        <a:spcBef>
          <a:spcPct val="0"/>
        </a:spcBef>
        <a:spcAft>
          <a:spcPct val="0"/>
        </a:spcAft>
        <a:defRPr sz="2400" b="1">
          <a:solidFill>
            <a:srgbClr val="C00000"/>
          </a:solidFill>
          <a:latin typeface="Arial" pitchFamily="54" charset="0"/>
          <a:ea typeface="ＭＳ Ｐゴシック" pitchFamily="54" charset="-128"/>
          <a:cs typeface="ＭＳ Ｐゴシック" pitchFamily="54" charset="-128"/>
        </a:defRPr>
      </a:lvl4pPr>
      <a:lvl5pPr algn="l" rtl="0" eaLnBrk="0" fontAlgn="base" hangingPunct="0">
        <a:spcBef>
          <a:spcPct val="0"/>
        </a:spcBef>
        <a:spcAft>
          <a:spcPct val="0"/>
        </a:spcAft>
        <a:defRPr sz="2400" b="1">
          <a:solidFill>
            <a:srgbClr val="C00000"/>
          </a:solidFill>
          <a:latin typeface="Arial" pitchFamily="54" charset="0"/>
          <a:ea typeface="ＭＳ Ｐゴシック" pitchFamily="54" charset="-128"/>
          <a:cs typeface="ＭＳ Ｐゴシック" pitchFamily="54" charset="-128"/>
        </a:defRPr>
      </a:lvl5pPr>
      <a:lvl6pPr marL="457200" algn="l" rtl="0" fontAlgn="base">
        <a:spcBef>
          <a:spcPct val="0"/>
        </a:spcBef>
        <a:spcAft>
          <a:spcPct val="0"/>
        </a:spcAft>
        <a:defRPr sz="2400" b="1">
          <a:solidFill>
            <a:srgbClr val="C00000"/>
          </a:solidFill>
          <a:latin typeface="Arial" pitchFamily="54" charset="0"/>
        </a:defRPr>
      </a:lvl6pPr>
      <a:lvl7pPr marL="914400" algn="l" rtl="0" fontAlgn="base">
        <a:spcBef>
          <a:spcPct val="0"/>
        </a:spcBef>
        <a:spcAft>
          <a:spcPct val="0"/>
        </a:spcAft>
        <a:defRPr sz="2400" b="1">
          <a:solidFill>
            <a:srgbClr val="C00000"/>
          </a:solidFill>
          <a:latin typeface="Arial" pitchFamily="54" charset="0"/>
        </a:defRPr>
      </a:lvl7pPr>
      <a:lvl8pPr marL="1371600" algn="l" rtl="0" fontAlgn="base">
        <a:spcBef>
          <a:spcPct val="0"/>
        </a:spcBef>
        <a:spcAft>
          <a:spcPct val="0"/>
        </a:spcAft>
        <a:defRPr sz="2400" b="1">
          <a:solidFill>
            <a:srgbClr val="C00000"/>
          </a:solidFill>
          <a:latin typeface="Arial" pitchFamily="54" charset="0"/>
        </a:defRPr>
      </a:lvl8pPr>
      <a:lvl9pPr marL="1828800" algn="l" rtl="0" fontAlgn="base">
        <a:spcBef>
          <a:spcPct val="0"/>
        </a:spcBef>
        <a:spcAft>
          <a:spcPct val="0"/>
        </a:spcAft>
        <a:defRPr sz="2400" b="1">
          <a:solidFill>
            <a:srgbClr val="C00000"/>
          </a:solidFill>
          <a:latin typeface="Arial" pitchFamily="5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o"/>
        <a:defRPr>
          <a:solidFill>
            <a:schemeClr val="tx1"/>
          </a:solidFill>
          <a:latin typeface="+mn-lt"/>
          <a:ea typeface="ＭＳ Ｐゴシック" pitchFamily="54" charset="-128"/>
          <a:cs typeface="ＭＳ Ｐゴシック" pitchFamily="54" charset="-128"/>
        </a:defRPr>
      </a:lvl1pPr>
      <a:lvl2pPr marL="742950" indent="-2857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ＭＳ Ｐゴシック" pitchFamily="54" charset="-128"/>
        </a:defRPr>
      </a:lvl2pPr>
      <a:lvl3pPr marL="11430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ＭＳ Ｐゴシック" pitchFamily="54" charset="-128"/>
        </a:defRPr>
      </a:lvl3pPr>
      <a:lvl4pPr marL="16002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ＭＳ Ｐゴシック" pitchFamily="54" charset="-128"/>
        </a:defRPr>
      </a:lvl4pPr>
      <a:lvl5pPr marL="20574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ＭＳ Ｐゴシック" pitchFamily="54" charset="-128"/>
        </a:defRPr>
      </a:lvl5pPr>
      <a:lvl6pPr marL="25146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6pPr>
      <a:lvl7pPr marL="29718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7pPr>
      <a:lvl8pPr marL="34290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8pPr>
      <a:lvl9pPr marL="38862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6E59D-75D5-4115-8AE8-705B57D3C2B9}" type="datetimeFigureOut">
              <a:rPr lang="ca-ES" smtClean="0">
                <a:solidFill>
                  <a:prstClr val="black">
                    <a:tint val="75000"/>
                  </a:prstClr>
                </a:solidFill>
              </a:rPr>
              <a:pPr/>
              <a:t>25/11/2013</a:t>
            </a:fld>
            <a:endParaRPr lang="ca-ES">
              <a:solidFill>
                <a:prstClr val="black">
                  <a:tint val="75000"/>
                </a:prstClr>
              </a:solidFill>
            </a:endParaRPr>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solidFill>
                <a:prstClr val="black">
                  <a:tint val="75000"/>
                </a:prstClr>
              </a:solidFill>
            </a:endParaRPr>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32CAB-80BB-4CD3-B2E1-2DB5423602D9}" type="slidenum">
              <a:rPr lang="ca-ES" smtClean="0">
                <a:solidFill>
                  <a:prstClr val="black">
                    <a:tint val="75000"/>
                  </a:prstClr>
                </a:solidFill>
              </a:rPr>
              <a:pPr/>
              <a:t>‹#›</a:t>
            </a:fld>
            <a:endParaRPr lang="ca-E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hyperlink" Target="http://www.papsf.cat/"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descr="PAPSF VERTICAL BLANC.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a:off x="3707904" y="4941168"/>
            <a:ext cx="1944216" cy="1656184"/>
          </a:xfrm>
          <a:prstGeom prst="rect">
            <a:avLst/>
          </a:prstGeom>
        </p:spPr>
      </p:pic>
      <p:pic>
        <p:nvPicPr>
          <p:cNvPr id="4" name="Picture 2"/>
          <p:cNvPicPr>
            <a:picLocks noChangeAspect="1" noChangeArrowheads="1"/>
          </p:cNvPicPr>
          <p:nvPr/>
        </p:nvPicPr>
        <p:blipFill>
          <a:blip r:embed="rId4" cstate="email"/>
          <a:srcRect/>
          <a:stretch>
            <a:fillRect/>
          </a:stretch>
        </p:blipFill>
        <p:spPr bwMode="auto">
          <a:xfrm>
            <a:off x="0" y="0"/>
            <a:ext cx="9145016" cy="1512168"/>
          </a:xfrm>
          <a:prstGeom prst="rect">
            <a:avLst/>
          </a:prstGeom>
          <a:noFill/>
          <a:ln w="9525">
            <a:noFill/>
            <a:miter lim="800000"/>
            <a:headEnd/>
            <a:tailEnd/>
          </a:ln>
        </p:spPr>
      </p:pic>
      <p:sp>
        <p:nvSpPr>
          <p:cNvPr id="5" name="QuadreDeText 4"/>
          <p:cNvSpPr txBox="1"/>
          <p:nvPr/>
        </p:nvSpPr>
        <p:spPr>
          <a:xfrm>
            <a:off x="539552" y="1628800"/>
            <a:ext cx="8136904" cy="3724096"/>
          </a:xfrm>
          <a:prstGeom prst="rect">
            <a:avLst/>
          </a:prstGeom>
          <a:noFill/>
        </p:spPr>
        <p:txBody>
          <a:bodyPr wrap="square" rtlCol="0">
            <a:spAutoFit/>
          </a:bodyPr>
          <a:lstStyle/>
          <a:p>
            <a:r>
              <a:rPr lang="ca-ES" sz="5400" b="1" dirty="0" smtClean="0">
                <a:solidFill>
                  <a:srgbClr val="CC0000"/>
                </a:solidFill>
              </a:rPr>
              <a:t>Cigarretes electròniques: Posicionament</a:t>
            </a:r>
          </a:p>
          <a:p>
            <a:r>
              <a:rPr lang="ca-ES" sz="3200" b="1" dirty="0" smtClean="0">
                <a:solidFill>
                  <a:prstClr val="black">
                    <a:lumMod val="85000"/>
                    <a:lumOff val="15000"/>
                  </a:prstClr>
                </a:solidFill>
              </a:rPr>
              <a:t>Guadalupe Ortega</a:t>
            </a:r>
          </a:p>
          <a:p>
            <a:r>
              <a:rPr lang="ca-ES" sz="3200" b="1" dirty="0" smtClean="0">
                <a:solidFill>
                  <a:prstClr val="black">
                    <a:lumMod val="85000"/>
                    <a:lumOff val="15000"/>
                  </a:prstClr>
                </a:solidFill>
              </a:rPr>
              <a:t>Coordinació Xarxa APSF</a:t>
            </a:r>
          </a:p>
          <a:p>
            <a:r>
              <a:rPr lang="ca-ES" sz="3200" b="1" dirty="0" smtClean="0">
                <a:solidFill>
                  <a:prstClr val="black">
                    <a:lumMod val="85000"/>
                    <a:lumOff val="15000"/>
                  </a:prstClr>
                </a:solidFill>
              </a:rPr>
              <a:t>ASPCAT</a:t>
            </a:r>
          </a:p>
          <a:p>
            <a:endParaRPr lang="ca-ES" sz="3200" b="1" dirty="0" smtClean="0">
              <a:solidFill>
                <a:srgbClr val="F79646">
                  <a:lumMod val="50000"/>
                </a:srgbClr>
              </a:solidFill>
            </a:endParaRPr>
          </a:p>
        </p:txBody>
      </p:sp>
      <p:sp>
        <p:nvSpPr>
          <p:cNvPr id="6" name="QuadreDeText 5"/>
          <p:cNvSpPr txBox="1"/>
          <p:nvPr/>
        </p:nvSpPr>
        <p:spPr>
          <a:xfrm>
            <a:off x="5436096" y="5027692"/>
            <a:ext cx="4104456" cy="1569660"/>
          </a:xfrm>
          <a:prstGeom prst="rect">
            <a:avLst/>
          </a:prstGeom>
          <a:noFill/>
        </p:spPr>
        <p:txBody>
          <a:bodyPr wrap="square" rtlCol="0">
            <a:spAutoFit/>
          </a:bodyPr>
          <a:lstStyle/>
          <a:p>
            <a:r>
              <a:rPr lang="ca-ES" sz="4800" b="1" dirty="0" smtClean="0">
                <a:solidFill>
                  <a:srgbClr val="F79646">
                    <a:lumMod val="50000"/>
                  </a:srgbClr>
                </a:solidFill>
              </a:rPr>
              <a:t>Trobada de la Xarxa </a:t>
            </a:r>
            <a:r>
              <a:rPr lang="ca-ES" sz="4800" b="1" dirty="0" err="1" smtClean="0">
                <a:solidFill>
                  <a:srgbClr val="F79646">
                    <a:lumMod val="50000"/>
                  </a:srgbClr>
                </a:solidFill>
              </a:rPr>
              <a:t>d’APSF</a:t>
            </a:r>
            <a:endParaRPr lang="ca-ES" sz="2400" b="1" dirty="0" smtClean="0">
              <a:solidFill>
                <a:srgbClr val="F79646">
                  <a:lumMod val="50000"/>
                </a:srgb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ol 5"/>
          <p:cNvSpPr>
            <a:spLocks noGrp="1"/>
          </p:cNvSpPr>
          <p:nvPr>
            <p:ph type="title"/>
          </p:nvPr>
        </p:nvSpPr>
        <p:spPr>
          <a:xfrm>
            <a:off x="684213" y="188913"/>
            <a:ext cx="7700962" cy="1268412"/>
          </a:xfrm>
        </p:spPr>
        <p:txBody>
          <a:bodyPr/>
          <a:lstStyle/>
          <a:p>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ca-ES" dirty="0" smtClean="0">
                <a:ea typeface="ＭＳ Ｐゴシック" pitchFamily="34" charset="-128"/>
              </a:rPr>
              <a:t>Consideracions i recomanacions del Consell Assessor de Tabaquisme </a:t>
            </a:r>
            <a:r>
              <a:rPr lang="ca-ES" sz="1400" dirty="0" smtClean="0">
                <a:ea typeface="ＭＳ Ｐゴシック" pitchFamily="34" charset="-128"/>
              </a:rPr>
              <a:t> (18 d’octubre de 2013)</a:t>
            </a:r>
            <a:endParaRPr lang="ca-ES" sz="1400" dirty="0" smtClean="0">
              <a:solidFill>
                <a:schemeClr val="accent2"/>
              </a:solidFill>
              <a:ea typeface="ＭＳ Ｐゴシック" pitchFamily="34" charset="-128"/>
            </a:endParaRPr>
          </a:p>
        </p:txBody>
      </p:sp>
      <p:sp>
        <p:nvSpPr>
          <p:cNvPr id="19460" name="Contenidor de contingut 6"/>
          <p:cNvSpPr>
            <a:spLocks noGrp="1"/>
          </p:cNvSpPr>
          <p:nvPr>
            <p:ph idx="1"/>
          </p:nvPr>
        </p:nvSpPr>
        <p:spPr>
          <a:xfrm>
            <a:off x="684213" y="1557338"/>
            <a:ext cx="8064500" cy="4745037"/>
          </a:xfrm>
        </p:spPr>
        <p:txBody>
          <a:bodyPr/>
          <a:lstStyle/>
          <a:p>
            <a:pPr marL="361950" indent="-361950" algn="just">
              <a:buFont typeface="Arial" charset="0"/>
              <a:buAutoNum type="arabicPeriod" startAt="3"/>
              <a:defRPr/>
            </a:pPr>
            <a:r>
              <a:rPr lang="ca-ES" sz="2400" dirty="0" smtClean="0">
                <a:ea typeface="ＭＳ Ｐゴシック" pitchFamily="34" charset="-128"/>
              </a:rPr>
              <a:t>Almenys un estudi ha mostrat </a:t>
            </a:r>
            <a:r>
              <a:rPr lang="ca-ES" sz="2400" b="1" dirty="0" smtClean="0">
                <a:ea typeface="ＭＳ Ｐゴシック" pitchFamily="34" charset="-128"/>
              </a:rPr>
              <a:t>efectes fisiològics adversos a curt termini </a:t>
            </a:r>
            <a:r>
              <a:rPr lang="ca-ES" sz="2400" dirty="0" smtClean="0">
                <a:ea typeface="ＭＳ Ｐゴシック" pitchFamily="34" charset="-128"/>
              </a:rPr>
              <a:t>sobre la funció pulmonar de voluntaris sans, sense que en sigui possible establir clarament la rellevància clínica, i </a:t>
            </a:r>
            <a:r>
              <a:rPr lang="ca-ES" sz="2400" b="1" dirty="0" smtClean="0">
                <a:ea typeface="ＭＳ Ｐゴシック" pitchFamily="34" charset="-128"/>
              </a:rPr>
              <a:t>sense documentar els efectes de l’exposició continuada, ni els efectes a llarg termini. </a:t>
            </a:r>
          </a:p>
          <a:p>
            <a:pPr marL="457200" indent="-457200" algn="just">
              <a:buFont typeface="Arial" charset="0"/>
              <a:buAutoNum type="arabicPeriod" startAt="3"/>
              <a:defRPr/>
            </a:pPr>
            <a:endParaRPr lang="ca-ES" sz="1200" dirty="0" smtClean="0">
              <a:ea typeface="ＭＳ Ｐゴシック" pitchFamily="34" charset="-128"/>
            </a:endParaRPr>
          </a:p>
          <a:p>
            <a:pPr marL="361950" indent="-361950" algn="just">
              <a:buFont typeface="Arial" charset="0"/>
              <a:buAutoNum type="arabicPeriod" startAt="3"/>
              <a:defRPr/>
            </a:pPr>
            <a:r>
              <a:rPr lang="ca-ES" sz="2400" b="1" dirty="0" smtClean="0">
                <a:ea typeface="ＭＳ Ｐゴシック" pitchFamily="34" charset="-128"/>
              </a:rPr>
              <a:t>No</a:t>
            </a:r>
            <a:r>
              <a:rPr lang="ca-ES" sz="2400" dirty="0" smtClean="0">
                <a:ea typeface="ＭＳ Ｐゴシック" pitchFamily="34" charset="-128"/>
              </a:rPr>
              <a:t> hi ha </a:t>
            </a:r>
            <a:r>
              <a:rPr lang="ca-ES" sz="2400" b="1" dirty="0" smtClean="0">
                <a:ea typeface="ＭＳ Ｐゴシック" pitchFamily="34" charset="-128"/>
              </a:rPr>
              <a:t>proves</a:t>
            </a:r>
            <a:r>
              <a:rPr lang="ca-ES" sz="2400" dirty="0" smtClean="0">
                <a:ea typeface="ＭＳ Ｐゴシック" pitchFamily="34" charset="-128"/>
              </a:rPr>
              <a:t> </a:t>
            </a:r>
            <a:r>
              <a:rPr lang="ca-ES" sz="2400" b="1" dirty="0" smtClean="0">
                <a:ea typeface="ＭＳ Ｐゴシック" pitchFamily="34" charset="-128"/>
              </a:rPr>
              <a:t>suficients de l’efectivitat i la seguretat </a:t>
            </a:r>
            <a:r>
              <a:rPr lang="ca-ES" sz="2400" dirty="0" smtClean="0">
                <a:ea typeface="ＭＳ Ｐゴシック" pitchFamily="34" charset="-128"/>
              </a:rPr>
              <a:t>de les cigarretes electròniques en el </a:t>
            </a:r>
            <a:r>
              <a:rPr lang="ca-ES" sz="2400" b="1" dirty="0" smtClean="0">
                <a:ea typeface="ＭＳ Ｐゴシック" pitchFamily="34" charset="-128"/>
              </a:rPr>
              <a:t>tractament de deshabituació tabàquica</a:t>
            </a:r>
            <a:r>
              <a:rPr lang="ca-ES" sz="2400" dirty="0" smtClean="0">
                <a:ea typeface="ＭＳ Ｐゴシック" pitchFamily="34" charset="-128"/>
              </a:rPr>
              <a:t>, i, per tant, </a:t>
            </a:r>
            <a:r>
              <a:rPr lang="ca-ES" sz="2400" b="1" dirty="0" smtClean="0">
                <a:ea typeface="ＭＳ Ｐゴシック" pitchFamily="34" charset="-128"/>
              </a:rPr>
              <a:t>no</a:t>
            </a:r>
            <a:r>
              <a:rPr lang="ca-ES" sz="2400" dirty="0" smtClean="0">
                <a:ea typeface="ＭＳ Ｐゴシック" pitchFamily="34" charset="-128"/>
              </a:rPr>
              <a:t> és raonable aconsellar-ne l</a:t>
            </a:r>
            <a:r>
              <a:rPr lang="ca-ES" altLang="en-US" sz="2400" dirty="0" smtClean="0">
                <a:ea typeface="ＭＳ Ｐゴシック" pitchFamily="34" charset="-128"/>
              </a:rPr>
              <a:t>’</a:t>
            </a:r>
            <a:r>
              <a:rPr lang="ca-ES" sz="2400" dirty="0" smtClean="0">
                <a:ea typeface="ＭＳ Ｐゴシック" pitchFamily="34" charset="-128"/>
              </a:rPr>
              <a:t>ús de forma general per deixar de fumar.</a:t>
            </a:r>
          </a:p>
          <a:p>
            <a:pPr marL="457200" indent="-457200" algn="just">
              <a:defRPr/>
            </a:pPr>
            <a:endParaRPr lang="ca-E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68313" y="260350"/>
            <a:ext cx="3003550" cy="396875"/>
          </a:xfrm>
          <a:prstGeom prst="rect">
            <a:avLst/>
          </a:prstGeom>
          <a:noFill/>
          <a:ln w="9525">
            <a:noFill/>
            <a:miter lim="800000"/>
            <a:headEnd/>
            <a:tailEnd/>
          </a:ln>
        </p:spPr>
        <p:txBody>
          <a:bodyPr wrap="none">
            <a:spAutoFit/>
          </a:bodyPr>
          <a:lstStyle/>
          <a:p>
            <a:r>
              <a:rPr lang="ca-ES" sz="2000">
                <a:solidFill>
                  <a:srgbClr val="FFFFFF"/>
                </a:solidFill>
                <a:latin typeface="Verdana" pitchFamily="34" charset="0"/>
              </a:rPr>
              <a:t>Departament de Salut</a:t>
            </a:r>
            <a:endParaRPr lang="ca-ES" sz="2000">
              <a:solidFill>
                <a:srgbClr val="000000"/>
              </a:solidFill>
              <a:latin typeface="Times New Roman" pitchFamily="18" charset="0"/>
            </a:endParaRPr>
          </a:p>
        </p:txBody>
      </p:sp>
      <p:sp>
        <p:nvSpPr>
          <p:cNvPr id="6" name="Títol 5"/>
          <p:cNvSpPr>
            <a:spLocks noGrp="1"/>
          </p:cNvSpPr>
          <p:nvPr>
            <p:ph type="title"/>
          </p:nvPr>
        </p:nvSpPr>
        <p:spPr>
          <a:xfrm>
            <a:off x="684213" y="188913"/>
            <a:ext cx="7700962" cy="1268412"/>
          </a:xfrm>
        </p:spPr>
        <p:txBody>
          <a:bodyPr/>
          <a:lstStyle/>
          <a:p>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ca-ES" dirty="0" smtClean="0">
                <a:ea typeface="ＭＳ Ｐゴシック" pitchFamily="34" charset="-128"/>
              </a:rPr>
              <a:t>Consideracions i recomanacions del Consell Assessor de Tabaquisme </a:t>
            </a:r>
            <a:r>
              <a:rPr lang="ca-ES" sz="1400" dirty="0" smtClean="0">
                <a:ea typeface="ＭＳ Ｐゴシック" pitchFamily="34" charset="-128"/>
              </a:rPr>
              <a:t> (18 d’octubre de 2013)</a:t>
            </a:r>
            <a:endParaRPr lang="ca-ES" sz="1400" dirty="0" smtClean="0">
              <a:solidFill>
                <a:schemeClr val="accent2"/>
              </a:solidFill>
              <a:ea typeface="ＭＳ Ｐゴシック" pitchFamily="34" charset="-128"/>
            </a:endParaRPr>
          </a:p>
        </p:txBody>
      </p:sp>
      <p:sp>
        <p:nvSpPr>
          <p:cNvPr id="20484" name="Contenidor de contingut 6"/>
          <p:cNvSpPr>
            <a:spLocks noGrp="1"/>
          </p:cNvSpPr>
          <p:nvPr>
            <p:ph idx="1"/>
          </p:nvPr>
        </p:nvSpPr>
        <p:spPr>
          <a:xfrm>
            <a:off x="684213" y="2204864"/>
            <a:ext cx="8064500" cy="2603500"/>
          </a:xfrm>
        </p:spPr>
        <p:txBody>
          <a:bodyPr/>
          <a:lstStyle/>
          <a:p>
            <a:pPr marL="0" indent="0" algn="just">
              <a:buNone/>
            </a:pPr>
            <a:r>
              <a:rPr lang="ca-ES" sz="2400" dirty="0" smtClean="0">
                <a:ea typeface="ＭＳ Ｐゴシック" pitchFamily="34" charset="-128"/>
              </a:rPr>
              <a:t>L</a:t>
            </a:r>
            <a:r>
              <a:rPr lang="ca-ES" altLang="en-US" sz="2400" dirty="0" smtClean="0">
                <a:ea typeface="ＭＳ Ｐゴシック" pitchFamily="34" charset="-128"/>
              </a:rPr>
              <a:t>’</a:t>
            </a:r>
            <a:r>
              <a:rPr lang="ca-ES" sz="2400" dirty="0" smtClean="0">
                <a:ea typeface="ＭＳ Ｐゴシック" pitchFamily="34" charset="-128"/>
              </a:rPr>
              <a:t>excepció és que, atès que hi ha terapeutes que han constatat que pacients fumadors que no aconseguien deixar de fumar es mantenen sense tabac amb cigarretes electròniques, </a:t>
            </a:r>
            <a:r>
              <a:rPr lang="ca-ES" sz="2400" b="1" dirty="0" smtClean="0">
                <a:ea typeface="ＭＳ Ｐゴシック" pitchFamily="34" charset="-128"/>
              </a:rPr>
              <a:t>no es descarta la seva utilitat en pacients amb un determinat perfil,</a:t>
            </a:r>
            <a:r>
              <a:rPr lang="ca-ES" sz="2400" dirty="0" smtClean="0">
                <a:ea typeface="ＭＳ Ｐゴシック" pitchFamily="34" charset="-128"/>
              </a:rPr>
              <a:t> amb una perspectiva de reducció de danys. </a:t>
            </a:r>
          </a:p>
          <a:p>
            <a:pPr algn="just"/>
            <a:endParaRPr lang="ca-E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68313" y="260350"/>
            <a:ext cx="3003550" cy="396875"/>
          </a:xfrm>
          <a:prstGeom prst="rect">
            <a:avLst/>
          </a:prstGeom>
          <a:noFill/>
          <a:ln w="9525">
            <a:noFill/>
            <a:miter lim="800000"/>
            <a:headEnd/>
            <a:tailEnd/>
          </a:ln>
        </p:spPr>
        <p:txBody>
          <a:bodyPr wrap="none">
            <a:spAutoFit/>
          </a:bodyPr>
          <a:lstStyle/>
          <a:p>
            <a:r>
              <a:rPr lang="ca-ES" sz="2000">
                <a:solidFill>
                  <a:srgbClr val="FFFFFF"/>
                </a:solidFill>
                <a:latin typeface="Verdana" pitchFamily="34" charset="0"/>
              </a:rPr>
              <a:t>Departament de Salut</a:t>
            </a:r>
            <a:endParaRPr lang="ca-ES" sz="2000">
              <a:solidFill>
                <a:srgbClr val="000000"/>
              </a:solidFill>
              <a:latin typeface="Times New Roman" pitchFamily="18" charset="0"/>
            </a:endParaRPr>
          </a:p>
        </p:txBody>
      </p:sp>
      <p:sp>
        <p:nvSpPr>
          <p:cNvPr id="6" name="Títol 5"/>
          <p:cNvSpPr>
            <a:spLocks noGrp="1"/>
          </p:cNvSpPr>
          <p:nvPr>
            <p:ph type="title"/>
          </p:nvPr>
        </p:nvSpPr>
        <p:spPr>
          <a:xfrm>
            <a:off x="684213" y="188913"/>
            <a:ext cx="7700962" cy="1268412"/>
          </a:xfrm>
        </p:spPr>
        <p:txBody>
          <a:bodyPr/>
          <a:lstStyle/>
          <a:p>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ca-ES" dirty="0" smtClean="0">
                <a:ea typeface="ＭＳ Ｐゴシック" pitchFamily="34" charset="-128"/>
              </a:rPr>
              <a:t>Consideracions i recomanacions del Consell Assessor de Tabaquisme </a:t>
            </a:r>
            <a:r>
              <a:rPr lang="ca-ES" sz="1400" dirty="0" smtClean="0">
                <a:ea typeface="ＭＳ Ｐゴシック" pitchFamily="34" charset="-128"/>
              </a:rPr>
              <a:t> (18 d’octubre de 2013)</a:t>
            </a:r>
            <a:endParaRPr lang="ca-ES" sz="1400" dirty="0" smtClean="0">
              <a:solidFill>
                <a:schemeClr val="accent2"/>
              </a:solidFill>
              <a:ea typeface="ＭＳ Ｐゴシック" pitchFamily="34" charset="-128"/>
            </a:endParaRPr>
          </a:p>
        </p:txBody>
      </p:sp>
      <p:sp>
        <p:nvSpPr>
          <p:cNvPr id="7" name="Contenidor de contingut 6"/>
          <p:cNvSpPr>
            <a:spLocks noGrp="1"/>
          </p:cNvSpPr>
          <p:nvPr>
            <p:ph idx="1"/>
          </p:nvPr>
        </p:nvSpPr>
        <p:spPr>
          <a:xfrm>
            <a:off x="683568" y="1484313"/>
            <a:ext cx="8208963" cy="4376583"/>
          </a:xfrm>
        </p:spPr>
        <p:txBody>
          <a:bodyPr/>
          <a:lstStyle/>
          <a:p>
            <a:pPr marL="0" indent="0" algn="just">
              <a:buFont typeface="Wingdings" pitchFamily="2" charset="2"/>
              <a:buNone/>
              <a:defRPr/>
            </a:pPr>
            <a:r>
              <a:rPr lang="ca-ES" sz="2400" dirty="0" smtClean="0">
                <a:ea typeface="ＭＳ Ｐゴシック" pitchFamily="34" charset="-128"/>
              </a:rPr>
              <a:t>Sobre la venda i la comercialització:</a:t>
            </a:r>
          </a:p>
          <a:p>
            <a:pPr marL="0" indent="0" algn="just">
              <a:buFont typeface="Wingdings" pitchFamily="2" charset="2"/>
              <a:buNone/>
              <a:defRPr/>
            </a:pPr>
            <a:endParaRPr lang="fr-FR" sz="1200" dirty="0" smtClean="0">
              <a:ea typeface="ＭＳ Ｐゴシック" pitchFamily="34" charset="-128"/>
            </a:endParaRPr>
          </a:p>
          <a:p>
            <a:pPr marL="361950" lvl="0" indent="-361950" algn="just">
              <a:buFont typeface="Arial" charset="0"/>
              <a:buAutoNum type="arabicPeriod"/>
              <a:defRPr/>
            </a:pPr>
            <a:r>
              <a:rPr lang="ca-ES" sz="2400" dirty="0" smtClean="0">
                <a:solidFill>
                  <a:srgbClr val="000000"/>
                </a:solidFill>
                <a:ea typeface="ＭＳ Ｐゴシック" pitchFamily="34" charset="-128"/>
              </a:rPr>
              <a:t>Tractant-se d’un producte comercialitzat fora del marc de les farmàcies, </a:t>
            </a:r>
            <a:r>
              <a:rPr lang="ca-ES" sz="2400" b="1" dirty="0" smtClean="0">
                <a:solidFill>
                  <a:srgbClr val="000000"/>
                </a:solidFill>
                <a:ea typeface="ＭＳ Ｐゴシック" pitchFamily="34" charset="-128"/>
              </a:rPr>
              <a:t>no és apropiat que en la comercialització i publicitat de les cigarretes electròniques s’anunciï el seu ús per deixar de fumar </a:t>
            </a:r>
            <a:r>
              <a:rPr lang="ca-ES" sz="2400" dirty="0" smtClean="0">
                <a:solidFill>
                  <a:srgbClr val="000000"/>
                </a:solidFill>
                <a:ea typeface="ＭＳ Ｐゴシック" pitchFamily="34" charset="-128"/>
              </a:rPr>
              <a:t>com si es tractés d’un producte terapèutic.</a:t>
            </a:r>
          </a:p>
          <a:p>
            <a:pPr marL="0" indent="0" algn="just">
              <a:buFont typeface="Arial" charset="0"/>
              <a:buAutoNum type="arabicPeriod"/>
              <a:defRPr/>
            </a:pPr>
            <a:endParaRPr lang="fr-FR" sz="1200" dirty="0" smtClean="0">
              <a:ea typeface="ＭＳ Ｐゴシック" pitchFamily="34" charset="-128"/>
            </a:endParaRPr>
          </a:p>
          <a:p>
            <a:pPr marL="361950" indent="-361950" algn="just">
              <a:buFont typeface="Arial" charset="0"/>
              <a:buAutoNum type="arabicPeriod"/>
              <a:defRPr/>
            </a:pPr>
            <a:r>
              <a:rPr lang="ca-ES" sz="2400" dirty="0" smtClean="0">
                <a:ea typeface="ＭＳ Ｐゴシック" pitchFamily="34" charset="-128"/>
              </a:rPr>
              <a:t>Tampoc </a:t>
            </a:r>
            <a:r>
              <a:rPr lang="ca-ES" sz="2400" b="1" dirty="0" smtClean="0">
                <a:ea typeface="ＭＳ Ｐゴシック" pitchFamily="34" charset="-128"/>
              </a:rPr>
              <a:t>no</a:t>
            </a:r>
            <a:r>
              <a:rPr lang="ca-ES" sz="2400" dirty="0" smtClean="0">
                <a:ea typeface="ＭＳ Ｐゴシック" pitchFamily="34" charset="-128"/>
              </a:rPr>
              <a:t> </a:t>
            </a:r>
            <a:r>
              <a:rPr lang="ca-ES" sz="2400" b="1" dirty="0" smtClean="0">
                <a:ea typeface="ＭＳ Ｐゴシック" pitchFamily="34" charset="-128"/>
              </a:rPr>
              <a:t>es considera raonable que s’anunciï com a un producte totalment exempt de riscos</a:t>
            </a:r>
            <a:r>
              <a:rPr lang="ca-ES" sz="2400" dirty="0" smtClean="0">
                <a:ea typeface="ＭＳ Ｐゴシック" pitchFamily="34" charset="-128"/>
              </a:rPr>
              <a:t>. Es considera desitjable que les </a:t>
            </a:r>
            <a:r>
              <a:rPr lang="ca-ES" sz="2400" b="1" dirty="0" smtClean="0">
                <a:ea typeface="ＭＳ Ｐゴシック" pitchFamily="34" charset="-128"/>
              </a:rPr>
              <a:t>autoritats de farmàcia </a:t>
            </a:r>
            <a:r>
              <a:rPr lang="ca-ES" sz="2400" dirty="0" smtClean="0">
                <a:ea typeface="ＭＳ Ｐゴシック" pitchFamily="34" charset="-128"/>
              </a:rPr>
              <a:t>revisin la seva situació.</a:t>
            </a:r>
            <a:endParaRPr lang="ca-E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68313" y="260350"/>
            <a:ext cx="3003550" cy="396875"/>
          </a:xfrm>
          <a:prstGeom prst="rect">
            <a:avLst/>
          </a:prstGeom>
          <a:noFill/>
          <a:ln w="9525">
            <a:noFill/>
            <a:miter lim="800000"/>
            <a:headEnd/>
            <a:tailEnd/>
          </a:ln>
        </p:spPr>
        <p:txBody>
          <a:bodyPr wrap="none">
            <a:spAutoFit/>
          </a:bodyPr>
          <a:lstStyle/>
          <a:p>
            <a:r>
              <a:rPr lang="ca-ES" sz="2000">
                <a:solidFill>
                  <a:srgbClr val="FFFFFF"/>
                </a:solidFill>
                <a:latin typeface="Verdana" pitchFamily="34" charset="0"/>
              </a:rPr>
              <a:t>Departament de Salut</a:t>
            </a:r>
            <a:endParaRPr lang="ca-ES" sz="2000">
              <a:solidFill>
                <a:srgbClr val="000000"/>
              </a:solidFill>
              <a:latin typeface="Times New Roman" pitchFamily="18" charset="0"/>
            </a:endParaRPr>
          </a:p>
        </p:txBody>
      </p:sp>
      <p:sp>
        <p:nvSpPr>
          <p:cNvPr id="6" name="Títol 5"/>
          <p:cNvSpPr>
            <a:spLocks noGrp="1"/>
          </p:cNvSpPr>
          <p:nvPr>
            <p:ph type="title"/>
          </p:nvPr>
        </p:nvSpPr>
        <p:spPr>
          <a:xfrm>
            <a:off x="684213" y="188913"/>
            <a:ext cx="7700962" cy="1268412"/>
          </a:xfrm>
        </p:spPr>
        <p:txBody>
          <a:bodyPr/>
          <a:lstStyle/>
          <a:p>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ca-ES" dirty="0" smtClean="0">
                <a:ea typeface="ＭＳ Ｐゴシック" pitchFamily="34" charset="-128"/>
              </a:rPr>
              <a:t>Consideracions i recomanacions del Consell Assessor de Tabaquisme </a:t>
            </a:r>
            <a:r>
              <a:rPr lang="ca-ES" sz="1400" dirty="0" smtClean="0">
                <a:ea typeface="ＭＳ Ｐゴシック" pitchFamily="34" charset="-128"/>
              </a:rPr>
              <a:t> (18 d’octubre de 2013)</a:t>
            </a:r>
            <a:endParaRPr lang="ca-ES" sz="1400" dirty="0" smtClean="0">
              <a:solidFill>
                <a:schemeClr val="accent2"/>
              </a:solidFill>
              <a:ea typeface="ＭＳ Ｐゴシック" pitchFamily="34" charset="-128"/>
            </a:endParaRPr>
          </a:p>
        </p:txBody>
      </p:sp>
      <p:sp>
        <p:nvSpPr>
          <p:cNvPr id="7" name="Contenidor de contingut 6"/>
          <p:cNvSpPr>
            <a:spLocks noGrp="1"/>
          </p:cNvSpPr>
          <p:nvPr>
            <p:ph idx="1"/>
          </p:nvPr>
        </p:nvSpPr>
        <p:spPr>
          <a:xfrm>
            <a:off x="684213" y="1700213"/>
            <a:ext cx="8064500" cy="4008437"/>
          </a:xfrm>
        </p:spPr>
        <p:txBody>
          <a:bodyPr/>
          <a:lstStyle/>
          <a:p>
            <a:pPr marL="361950" indent="-361950" algn="just">
              <a:buFont typeface="+mj-lt"/>
              <a:buAutoNum type="arabicPeriod" startAt="3"/>
              <a:tabLst>
                <a:tab pos="361950" algn="l"/>
              </a:tabLst>
              <a:defRPr/>
            </a:pPr>
            <a:r>
              <a:rPr lang="ca-ES" sz="2400" b="1" dirty="0" smtClean="0">
                <a:ea typeface="ＭＳ Ｐゴシック" pitchFamily="34" charset="-128"/>
              </a:rPr>
              <a:t>No se n’ha de permetre en cap cas la venda a menors d’edat</a:t>
            </a:r>
            <a:r>
              <a:rPr lang="ca-ES" sz="2400" dirty="0" smtClean="0">
                <a:ea typeface="ＭＳ Ｐゴシック" pitchFamily="34" charset="-128"/>
              </a:rPr>
              <a:t>. La Llei del tabac de 2005 esmenada el 2010 prohibeix la venda a menors i la promoció de productes que imitin els productes de tabac.</a:t>
            </a:r>
            <a:r>
              <a:rPr lang="ca-ES" sz="2400" b="1" dirty="0" smtClean="0">
                <a:ea typeface="ＭＳ Ｐゴシック" pitchFamily="34" charset="-128"/>
              </a:rPr>
              <a:t> </a:t>
            </a:r>
          </a:p>
          <a:p>
            <a:pPr marL="457200" indent="-457200">
              <a:buFont typeface="+mj-lt"/>
              <a:buAutoNum type="arabicPeriod" startAt="3"/>
              <a:defRPr/>
            </a:pPr>
            <a:endParaRPr lang="ca-ES" sz="1200" dirty="0" smtClean="0">
              <a:ea typeface="ＭＳ Ｐゴシック" pitchFamily="34" charset="-128"/>
            </a:endParaRPr>
          </a:p>
          <a:p>
            <a:pPr marL="361950" indent="-361950" algn="just">
              <a:buFont typeface="+mj-lt"/>
              <a:buAutoNum type="arabicPeriod" startAt="3"/>
              <a:defRPr/>
            </a:pPr>
            <a:r>
              <a:rPr lang="ca-ES" sz="2400" dirty="0" smtClean="0">
                <a:ea typeface="ＭＳ Ｐゴシック" pitchFamily="34" charset="-128"/>
              </a:rPr>
              <a:t>A més, cal considerar que la majoria de </a:t>
            </a:r>
            <a:r>
              <a:rPr lang="ca-ES" sz="2400" b="1" dirty="0" smtClean="0">
                <a:ea typeface="ＭＳ Ｐゴシック" pitchFamily="34" charset="-128"/>
              </a:rPr>
              <a:t>cigarretes electròniques contenen nicotina, </a:t>
            </a:r>
            <a:r>
              <a:rPr lang="ca-ES" sz="2400" dirty="0" smtClean="0">
                <a:ea typeface="ＭＳ Ｐゴシック" pitchFamily="34" charset="-128"/>
              </a:rPr>
              <a:t>que genera addicció. </a:t>
            </a:r>
          </a:p>
          <a:p>
            <a:pPr marL="457200" indent="-457200" algn="just">
              <a:buFont typeface="+mj-lt"/>
              <a:buAutoNum type="arabicPeriod" startAt="3"/>
              <a:defRPr/>
            </a:pPr>
            <a:endParaRPr lang="ca-ES" sz="1200" dirty="0" smtClean="0">
              <a:ea typeface="ＭＳ Ｐゴシック" pitchFamily="34" charset="-128"/>
            </a:endParaRPr>
          </a:p>
          <a:p>
            <a:pPr marL="361950" indent="-361950" algn="just">
              <a:buFont typeface="+mj-lt"/>
              <a:buAutoNum type="arabicPeriod" startAt="3"/>
              <a:defRPr/>
            </a:pPr>
            <a:r>
              <a:rPr lang="ca-ES" sz="2400" dirty="0" smtClean="0">
                <a:ea typeface="ＭＳ Ｐゴシック" pitchFamily="34" charset="-128"/>
              </a:rPr>
              <a:t>La prohibició de la venda a menors ha de </a:t>
            </a:r>
            <a:r>
              <a:rPr lang="ca-ES" sz="2400" b="1" dirty="0" smtClean="0">
                <a:ea typeface="ＭＳ Ｐゴシック" pitchFamily="34" charset="-128"/>
              </a:rPr>
              <a:t>ser visible </a:t>
            </a:r>
            <a:r>
              <a:rPr lang="ca-ES" sz="2400" dirty="0" smtClean="0">
                <a:ea typeface="ＭＳ Ｐゴシック" pitchFamily="34" charset="-128"/>
              </a:rPr>
              <a:t>en tots els llocs </a:t>
            </a:r>
            <a:r>
              <a:rPr lang="ca-ES" sz="2400" b="1" dirty="0" smtClean="0">
                <a:ea typeface="ＭＳ Ｐゴシック" pitchFamily="34" charset="-128"/>
              </a:rPr>
              <a:t>on es promocionin i es venguin. </a:t>
            </a:r>
            <a:endParaRPr lang="ca-ES" sz="1600"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ol 5"/>
          <p:cNvSpPr>
            <a:spLocks noGrp="1"/>
          </p:cNvSpPr>
          <p:nvPr>
            <p:ph type="title"/>
          </p:nvPr>
        </p:nvSpPr>
        <p:spPr>
          <a:xfrm>
            <a:off x="684213" y="188913"/>
            <a:ext cx="7700962" cy="1268412"/>
          </a:xfrm>
        </p:spPr>
        <p:txBody>
          <a:bodyPr/>
          <a:lstStyle/>
          <a:p>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ca-ES" dirty="0" smtClean="0">
                <a:ea typeface="ＭＳ Ｐゴシック" pitchFamily="34" charset="-128"/>
              </a:rPr>
              <a:t>Consideracions i recomanacions del Consell Assessor de Tabaquisme </a:t>
            </a:r>
            <a:r>
              <a:rPr lang="ca-ES" sz="1400" dirty="0" smtClean="0">
                <a:ea typeface="ＭＳ Ｐゴシック" pitchFamily="34" charset="-128"/>
              </a:rPr>
              <a:t> (18 d’octubre de 2013)</a:t>
            </a:r>
            <a:endParaRPr lang="ca-ES" sz="1400" dirty="0" smtClean="0">
              <a:solidFill>
                <a:schemeClr val="accent2"/>
              </a:solidFill>
              <a:ea typeface="ＭＳ Ｐゴシック" pitchFamily="34" charset="-128"/>
            </a:endParaRPr>
          </a:p>
        </p:txBody>
      </p:sp>
      <p:sp>
        <p:nvSpPr>
          <p:cNvPr id="36867" name="Contenidor de contingut 6"/>
          <p:cNvSpPr>
            <a:spLocks noGrp="1"/>
          </p:cNvSpPr>
          <p:nvPr>
            <p:ph idx="1"/>
          </p:nvPr>
        </p:nvSpPr>
        <p:spPr>
          <a:xfrm>
            <a:off x="684213" y="1557338"/>
            <a:ext cx="8064500" cy="3416320"/>
          </a:xfrm>
        </p:spPr>
        <p:txBody>
          <a:bodyPr/>
          <a:lstStyle/>
          <a:p>
            <a:pPr marL="0" indent="0" algn="just">
              <a:buFont typeface="Wingdings" charset="0"/>
              <a:buNone/>
              <a:defRPr/>
            </a:pPr>
            <a:r>
              <a:rPr lang="ca-ES" sz="2400" dirty="0" smtClean="0"/>
              <a:t>Sobre la regulació de l’ús:</a:t>
            </a:r>
          </a:p>
          <a:p>
            <a:pPr marL="0" indent="0" algn="just">
              <a:buFont typeface="Wingdings" charset="0"/>
              <a:buNone/>
              <a:defRPr/>
            </a:pPr>
            <a:r>
              <a:rPr lang="ca-ES" sz="2400" dirty="0" smtClean="0"/>
              <a:t>El seu ús recorda clarament el de les cigarretes convencionals. </a:t>
            </a:r>
          </a:p>
          <a:p>
            <a:pPr marL="0" indent="0" algn="just">
              <a:buFont typeface="Wingdings" charset="0"/>
              <a:buNone/>
              <a:defRPr/>
            </a:pPr>
            <a:endParaRPr lang="ca-ES" sz="1200" dirty="0" smtClean="0"/>
          </a:p>
          <a:p>
            <a:pPr marL="361950" indent="-361950" algn="just">
              <a:buFont typeface="+mj-lt"/>
              <a:buAutoNum type="arabicPeriod"/>
              <a:defRPr/>
            </a:pPr>
            <a:r>
              <a:rPr lang="ca-ES" sz="2400" dirty="0" smtClean="0"/>
              <a:t>Per aquest motiu, s’hauria de </a:t>
            </a:r>
            <a:r>
              <a:rPr lang="ca-ES" sz="2400" b="1" dirty="0" smtClean="0"/>
              <a:t>promoure </a:t>
            </a:r>
            <a:r>
              <a:rPr lang="ca-ES" sz="2400" dirty="0" smtClean="0"/>
              <a:t>el desenvolupament de </a:t>
            </a:r>
            <a:r>
              <a:rPr lang="ca-ES" sz="2400" b="1" dirty="0" smtClean="0"/>
              <a:t>normes que prohibeixin </a:t>
            </a:r>
            <a:r>
              <a:rPr lang="ca-ES" sz="2400" dirty="0" smtClean="0"/>
              <a:t>el seu </a:t>
            </a:r>
            <a:r>
              <a:rPr lang="ca-ES" sz="2400" b="1" dirty="0" smtClean="0"/>
              <a:t>ús </a:t>
            </a:r>
            <a:r>
              <a:rPr lang="ca-ES" sz="2400" dirty="0" smtClean="0"/>
              <a:t>en els mateixos llocs on actualment és prohibit fumar cigarretes de tabac en virtut de la Llei</a:t>
            </a:r>
            <a:r>
              <a:rPr lang="ca-ES" sz="2400" i="1" dirty="0" smtClean="0"/>
              <a:t> </a:t>
            </a:r>
            <a:r>
              <a:rPr lang="ca-ES" sz="2400" dirty="0" smtClean="0"/>
              <a:t>28/2005 i les seves modificacions posteriors. </a:t>
            </a:r>
            <a:endParaRPr lang="ca-ES" sz="1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idor de contingut 6"/>
          <p:cNvSpPr>
            <a:spLocks noGrp="1"/>
          </p:cNvSpPr>
          <p:nvPr>
            <p:ph idx="1"/>
          </p:nvPr>
        </p:nvSpPr>
        <p:spPr>
          <a:xfrm>
            <a:off x="755650" y="1557338"/>
            <a:ext cx="7920038" cy="4449762"/>
          </a:xfrm>
        </p:spPr>
        <p:txBody>
          <a:bodyPr/>
          <a:lstStyle/>
          <a:p>
            <a:pPr marL="0" indent="0" algn="just">
              <a:buFont typeface="Wingdings" charset="0"/>
              <a:buNone/>
              <a:defRPr/>
            </a:pPr>
            <a:r>
              <a:rPr lang="ca-ES" sz="2400" dirty="0" smtClean="0"/>
              <a:t>Mentre que no es desenvolupin normes legals que regulin la publicitat, comercialització i el consum de cigarretes electròniques,</a:t>
            </a:r>
          </a:p>
          <a:p>
            <a:pPr marL="0" indent="0" algn="just">
              <a:buFont typeface="Wingdings" charset="0"/>
              <a:buNone/>
              <a:defRPr/>
            </a:pPr>
            <a:endParaRPr lang="ca-ES" sz="1200" dirty="0" smtClean="0"/>
          </a:p>
          <a:p>
            <a:pPr marL="361950" indent="-361950" algn="just">
              <a:buFont typeface="+mj-lt"/>
              <a:buAutoNum type="arabicPeriod" startAt="2"/>
              <a:defRPr/>
            </a:pPr>
            <a:r>
              <a:rPr lang="ca-ES" sz="2400" b="1" dirty="0" smtClean="0"/>
              <a:t>Les administracions </a:t>
            </a:r>
            <a:r>
              <a:rPr lang="ca-ES" sz="2400" dirty="0" smtClean="0"/>
              <a:t>catalanes, Generalitat i local, haurien de </a:t>
            </a:r>
            <a:r>
              <a:rPr lang="ca-ES" sz="2400" b="1" dirty="0" smtClean="0"/>
              <a:t>publicar instruccions prohibint-ne l’ús en els espais públics tancats dels centres </a:t>
            </a:r>
            <a:r>
              <a:rPr lang="ca-ES" sz="2400" dirty="0" smtClean="0"/>
              <a:t>sobre els quals </a:t>
            </a:r>
            <a:r>
              <a:rPr lang="ca-ES" sz="2400" b="1" dirty="0" smtClean="0"/>
              <a:t>són competents</a:t>
            </a:r>
            <a:r>
              <a:rPr lang="ca-ES" sz="2400" dirty="0" smtClean="0"/>
              <a:t>, la majoria dels quals es troben recollits en els articles 26 i 27 del text consolidat de la Llei 20/1985 de prevenció i assistència en matèria de substàncies que poden generar dependència.</a:t>
            </a:r>
            <a:endParaRPr lang="ca-ES" sz="1600" dirty="0" smtClean="0"/>
          </a:p>
        </p:txBody>
      </p:sp>
      <p:sp>
        <p:nvSpPr>
          <p:cNvPr id="6" name="Títol 5"/>
          <p:cNvSpPr>
            <a:spLocks noGrp="1"/>
          </p:cNvSpPr>
          <p:nvPr>
            <p:ph type="title"/>
          </p:nvPr>
        </p:nvSpPr>
        <p:spPr>
          <a:xfrm>
            <a:off x="684213" y="188913"/>
            <a:ext cx="7700962" cy="1268412"/>
          </a:xfrm>
        </p:spPr>
        <p:txBody>
          <a:bodyPr/>
          <a:lstStyle/>
          <a:p>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ca-ES" dirty="0" smtClean="0">
                <a:ea typeface="ＭＳ Ｐゴシック" pitchFamily="34" charset="-128"/>
              </a:rPr>
              <a:t>Consideracions i recomanacions del Consell Assessor de Tabaquisme </a:t>
            </a:r>
            <a:r>
              <a:rPr lang="ca-ES" sz="1400" dirty="0" smtClean="0">
                <a:ea typeface="ＭＳ Ｐゴシック" pitchFamily="34" charset="-128"/>
              </a:rPr>
              <a:t> (18 d’octubre de 2013)</a:t>
            </a:r>
            <a:endParaRPr lang="ca-ES" sz="1400" dirty="0" smtClean="0">
              <a:solidFill>
                <a:schemeClr val="accent2"/>
              </a:solidFill>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468313" y="260350"/>
            <a:ext cx="3003550" cy="396875"/>
          </a:xfrm>
          <a:prstGeom prst="rect">
            <a:avLst/>
          </a:prstGeom>
          <a:noFill/>
          <a:ln w="9525">
            <a:noFill/>
            <a:miter lim="800000"/>
            <a:headEnd/>
            <a:tailEnd/>
          </a:ln>
        </p:spPr>
        <p:txBody>
          <a:bodyPr wrap="none">
            <a:spAutoFit/>
          </a:bodyPr>
          <a:lstStyle/>
          <a:p>
            <a:r>
              <a:rPr lang="ca-ES" sz="2000">
                <a:solidFill>
                  <a:srgbClr val="FFFFFF"/>
                </a:solidFill>
                <a:latin typeface="Verdana" pitchFamily="34" charset="0"/>
              </a:rPr>
              <a:t>Departament de Salut</a:t>
            </a:r>
            <a:endParaRPr lang="ca-ES" sz="2000">
              <a:solidFill>
                <a:srgbClr val="000000"/>
              </a:solidFill>
              <a:latin typeface="Times New Roman" pitchFamily="18" charset="0"/>
            </a:endParaRPr>
          </a:p>
        </p:txBody>
      </p:sp>
      <p:sp>
        <p:nvSpPr>
          <p:cNvPr id="6" name="Títol 5"/>
          <p:cNvSpPr>
            <a:spLocks noGrp="1"/>
          </p:cNvSpPr>
          <p:nvPr>
            <p:ph type="title"/>
          </p:nvPr>
        </p:nvSpPr>
        <p:spPr>
          <a:xfrm>
            <a:off x="684213" y="188913"/>
            <a:ext cx="7700962" cy="1268412"/>
          </a:xfrm>
        </p:spPr>
        <p:txBody>
          <a:bodyPr/>
          <a:lstStyle/>
          <a:p>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ca-ES" dirty="0" smtClean="0">
                <a:ea typeface="ＭＳ Ｐゴシック" pitchFamily="34" charset="-128"/>
              </a:rPr>
              <a:t>Consideracions i recomanacions del Consell Assessor de Tabaquisme </a:t>
            </a:r>
            <a:r>
              <a:rPr lang="ca-ES" sz="1400" dirty="0" smtClean="0">
                <a:ea typeface="ＭＳ Ｐゴシック" pitchFamily="34" charset="-128"/>
              </a:rPr>
              <a:t> (18 d’octubre de 2013)</a:t>
            </a:r>
            <a:endParaRPr lang="ca-ES" sz="1400" dirty="0" smtClean="0">
              <a:solidFill>
                <a:schemeClr val="accent2"/>
              </a:solidFill>
              <a:ea typeface="ＭＳ Ｐゴシック" pitchFamily="34" charset="-128"/>
            </a:endParaRPr>
          </a:p>
        </p:txBody>
      </p:sp>
      <p:sp>
        <p:nvSpPr>
          <p:cNvPr id="25604" name="Contenidor de contingut 6"/>
          <p:cNvSpPr>
            <a:spLocks noGrp="1"/>
          </p:cNvSpPr>
          <p:nvPr>
            <p:ph idx="1"/>
          </p:nvPr>
        </p:nvSpPr>
        <p:spPr>
          <a:xfrm>
            <a:off x="755650" y="2060575"/>
            <a:ext cx="8064500" cy="2012950"/>
          </a:xfrm>
        </p:spPr>
        <p:txBody>
          <a:bodyPr/>
          <a:lstStyle/>
          <a:p>
            <a:pPr marL="361950" indent="-361950" algn="just">
              <a:buFont typeface="Arial" charset="0"/>
              <a:buAutoNum type="arabicPeriod" startAt="3"/>
              <a:defRPr/>
            </a:pPr>
            <a:r>
              <a:rPr lang="ca-ES" sz="2400" dirty="0" smtClean="0">
                <a:ea typeface="ＭＳ Ｐゴシック" pitchFamily="34" charset="-128"/>
              </a:rPr>
              <a:t>Es demana de valorar la possibilitat d’</a:t>
            </a:r>
            <a:r>
              <a:rPr lang="ca-ES" sz="2400" b="1" dirty="0" smtClean="0">
                <a:ea typeface="ＭＳ Ｐゴシック" pitchFamily="34" charset="-128"/>
              </a:rPr>
              <a:t>instar</a:t>
            </a:r>
            <a:r>
              <a:rPr lang="ca-ES" sz="2400" dirty="0" smtClean="0">
                <a:ea typeface="ＭＳ Ｐゴシック" pitchFamily="34" charset="-128"/>
              </a:rPr>
              <a:t> les Corts a adoptar aquesta regulació </a:t>
            </a:r>
            <a:r>
              <a:rPr lang="ca-ES" sz="2400" b="1" dirty="0" smtClean="0">
                <a:ea typeface="ＭＳ Ｐゴシック" pitchFamily="34" charset="-128"/>
              </a:rPr>
              <a:t>per al conjunt d’Espanya</a:t>
            </a:r>
            <a:r>
              <a:rPr lang="ca-ES" sz="2400" dirty="0" smtClean="0">
                <a:ea typeface="ＭＳ Ｐゴシック" pitchFamily="34" charset="-128"/>
              </a:rPr>
              <a:t>, i en tot cas d’aprovar al més aviat possible </a:t>
            </a:r>
            <a:r>
              <a:rPr lang="ca-ES" sz="2400" b="1" dirty="0" smtClean="0">
                <a:ea typeface="ＭＳ Ｐゴシック" pitchFamily="34" charset="-128"/>
              </a:rPr>
              <a:t>una regulació per al territori de Catalunya</a:t>
            </a:r>
            <a:r>
              <a:rPr lang="ca-ES" sz="2400" dirty="0" smtClean="0">
                <a:ea typeface="ＭＳ Ｐゴシック" pitchFamily="34" charset="-128"/>
              </a:rPr>
              <a:t>.</a:t>
            </a:r>
            <a:r>
              <a:rPr lang="ca-ES" sz="2400" b="1" dirty="0" smtClean="0">
                <a:ea typeface="ＭＳ Ｐゴシック" pitchFamily="34" charset="-128"/>
              </a:rPr>
              <a:t> </a:t>
            </a:r>
          </a:p>
          <a:p>
            <a:pPr marL="457200" indent="-457200" algn="just">
              <a:buFont typeface="Arial" charset="0"/>
              <a:buAutoNum type="arabicPeriod" startAt="3"/>
              <a:defRPr/>
            </a:pPr>
            <a:endParaRPr lang="fr-FR"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468313" y="260350"/>
            <a:ext cx="3003550" cy="396875"/>
          </a:xfrm>
          <a:prstGeom prst="rect">
            <a:avLst/>
          </a:prstGeom>
          <a:noFill/>
          <a:ln w="9525">
            <a:noFill/>
            <a:miter lim="800000"/>
            <a:headEnd/>
            <a:tailEnd/>
          </a:ln>
        </p:spPr>
        <p:txBody>
          <a:bodyPr wrap="none">
            <a:spAutoFit/>
          </a:bodyPr>
          <a:lstStyle/>
          <a:p>
            <a:r>
              <a:rPr lang="ca-ES" sz="2000">
                <a:solidFill>
                  <a:srgbClr val="FFFFFF"/>
                </a:solidFill>
                <a:latin typeface="Verdana" pitchFamily="34" charset="0"/>
              </a:rPr>
              <a:t>Departament de Salut</a:t>
            </a:r>
            <a:endParaRPr lang="ca-ES" sz="2000">
              <a:solidFill>
                <a:srgbClr val="000000"/>
              </a:solidFill>
              <a:latin typeface="Times New Roman" pitchFamily="18" charset="0"/>
            </a:endParaRPr>
          </a:p>
        </p:txBody>
      </p:sp>
      <p:sp>
        <p:nvSpPr>
          <p:cNvPr id="6" name="Títol 5"/>
          <p:cNvSpPr>
            <a:spLocks noGrp="1"/>
          </p:cNvSpPr>
          <p:nvPr>
            <p:ph type="title"/>
          </p:nvPr>
        </p:nvSpPr>
        <p:spPr>
          <a:xfrm>
            <a:off x="684213" y="188913"/>
            <a:ext cx="7700962" cy="1268412"/>
          </a:xfrm>
        </p:spPr>
        <p:txBody>
          <a:bodyPr/>
          <a:lstStyle/>
          <a:p>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ca-ES" dirty="0" smtClean="0">
                <a:ea typeface="ＭＳ Ｐゴシック" pitchFamily="34" charset="-128"/>
              </a:rPr>
              <a:t>Consideracions i recomanacions del Consell Assessor de Tabaquisme </a:t>
            </a:r>
            <a:r>
              <a:rPr lang="ca-ES" sz="1400" dirty="0" smtClean="0">
                <a:ea typeface="ＭＳ Ｐゴシック" pitchFamily="34" charset="-128"/>
              </a:rPr>
              <a:t> (18 d’octubre de 2013)</a:t>
            </a:r>
            <a:endParaRPr lang="ca-ES" sz="1400" dirty="0" smtClean="0">
              <a:solidFill>
                <a:schemeClr val="accent2"/>
              </a:solidFill>
              <a:ea typeface="ＭＳ Ｐゴシック" pitchFamily="34" charset="-128"/>
            </a:endParaRPr>
          </a:p>
        </p:txBody>
      </p:sp>
      <p:sp>
        <p:nvSpPr>
          <p:cNvPr id="26628" name="Contenidor de contingut 6"/>
          <p:cNvSpPr>
            <a:spLocks noGrp="1"/>
          </p:cNvSpPr>
          <p:nvPr>
            <p:ph idx="1"/>
          </p:nvPr>
        </p:nvSpPr>
        <p:spPr>
          <a:xfrm>
            <a:off x="755650" y="1773238"/>
            <a:ext cx="8064500" cy="2676525"/>
          </a:xfrm>
        </p:spPr>
        <p:txBody>
          <a:bodyPr/>
          <a:lstStyle/>
          <a:p>
            <a:pPr marL="361950" indent="-361950" algn="just">
              <a:buFont typeface="Arial" charset="0"/>
              <a:buAutoNum type="arabicPeriod" startAt="4"/>
            </a:pPr>
            <a:r>
              <a:rPr lang="ca-ES" sz="2400" dirty="0" smtClean="0">
                <a:ea typeface="ＭＳ Ｐゴシック" pitchFamily="34" charset="-128"/>
              </a:rPr>
              <a:t>Es recomana que a curt termini el </a:t>
            </a:r>
            <a:r>
              <a:rPr lang="ca-ES" sz="2400" b="1" dirty="0" smtClean="0">
                <a:ea typeface="ＭＳ Ｐゴシック" pitchFamily="34" charset="-128"/>
              </a:rPr>
              <a:t>Departament de Salut </a:t>
            </a:r>
            <a:r>
              <a:rPr lang="ca-ES" sz="2400" dirty="0" smtClean="0">
                <a:ea typeface="ＭＳ Ｐゴシック" pitchFamily="34" charset="-128"/>
              </a:rPr>
              <a:t>i el </a:t>
            </a:r>
            <a:r>
              <a:rPr lang="ca-ES" sz="2400" b="1" dirty="0" smtClean="0">
                <a:ea typeface="ＭＳ Ｐゴシック" pitchFamily="34" charset="-128"/>
              </a:rPr>
              <a:t>Departament d’Ensenyament</a:t>
            </a:r>
            <a:r>
              <a:rPr lang="ca-ES" sz="2400" dirty="0" smtClean="0">
                <a:ea typeface="ＭＳ Ｐゴシック" pitchFamily="34" charset="-128"/>
              </a:rPr>
              <a:t> ordenin als centres sanitaris i educatius que </a:t>
            </a:r>
            <a:r>
              <a:rPr lang="ca-ES" sz="2400" b="1" dirty="0" smtClean="0">
                <a:ea typeface="ＭＳ Ｐゴシック" pitchFamily="34" charset="-128"/>
              </a:rPr>
              <a:t>es prohibeixi l’ús de cigarretes electròniques a més de fumar productes de tabac en les seves instal·lacions</a:t>
            </a:r>
            <a:r>
              <a:rPr lang="ca-ES" sz="2400" dirty="0" smtClean="0">
                <a:ea typeface="ＭＳ Ｐゴシック" pitchFamily="34" charset="-128"/>
              </a:rPr>
              <a:t>, i que aquesta prohibició quedi emparada en la senyalització ja existent que prohibeix fumar. </a:t>
            </a:r>
            <a:endParaRPr lang="ca-E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ol 5"/>
          <p:cNvSpPr>
            <a:spLocks noGrp="1"/>
          </p:cNvSpPr>
          <p:nvPr>
            <p:ph type="title"/>
          </p:nvPr>
        </p:nvSpPr>
        <p:spPr>
          <a:xfrm>
            <a:off x="684213" y="188913"/>
            <a:ext cx="7700962" cy="1268412"/>
          </a:xfrm>
        </p:spPr>
        <p:txBody>
          <a:bodyPr/>
          <a:lstStyle/>
          <a:p>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ca-ES" dirty="0" smtClean="0">
                <a:ea typeface="ＭＳ Ｐゴシック" pitchFamily="34" charset="-128"/>
              </a:rPr>
              <a:t>Consideracions i recomanacions del Consell Assessor de Tabaquisme </a:t>
            </a:r>
            <a:r>
              <a:rPr lang="ca-ES" sz="1400" dirty="0" smtClean="0">
                <a:ea typeface="ＭＳ Ｐゴシック" pitchFamily="34" charset="-128"/>
              </a:rPr>
              <a:t> (18 d’octubre de 2013)</a:t>
            </a:r>
            <a:endParaRPr lang="ca-ES" sz="1400" dirty="0" smtClean="0">
              <a:solidFill>
                <a:schemeClr val="accent2"/>
              </a:solidFill>
              <a:ea typeface="ＭＳ Ｐゴシック" pitchFamily="34" charset="-128"/>
            </a:endParaRPr>
          </a:p>
        </p:txBody>
      </p:sp>
      <p:sp>
        <p:nvSpPr>
          <p:cNvPr id="27652" name="Contenidor de contingut 6"/>
          <p:cNvSpPr>
            <a:spLocks noGrp="1"/>
          </p:cNvSpPr>
          <p:nvPr>
            <p:ph idx="1"/>
          </p:nvPr>
        </p:nvSpPr>
        <p:spPr>
          <a:xfrm>
            <a:off x="755650" y="1700213"/>
            <a:ext cx="8064500" cy="3121025"/>
          </a:xfrm>
        </p:spPr>
        <p:txBody>
          <a:bodyPr/>
          <a:lstStyle/>
          <a:p>
            <a:pPr marL="0" indent="0">
              <a:buFont typeface="Wingdings" pitchFamily="2" charset="2"/>
              <a:buNone/>
              <a:defRPr/>
            </a:pPr>
            <a:r>
              <a:rPr lang="ca-ES" sz="2400" dirty="0" smtClean="0">
                <a:ea typeface="ＭＳ Ｐゴシック" pitchFamily="34" charset="-128"/>
              </a:rPr>
              <a:t>Sobre el coneixement existent al respecte:</a:t>
            </a:r>
            <a:r>
              <a:rPr lang="fr-FR" sz="2400" dirty="0" smtClean="0">
                <a:ea typeface="ＭＳ Ｐゴシック" pitchFamily="34" charset="-128"/>
              </a:rPr>
              <a:t/>
            </a:r>
            <a:br>
              <a:rPr lang="fr-FR" sz="2400" dirty="0" smtClean="0">
                <a:ea typeface="ＭＳ Ｐゴシック" pitchFamily="34" charset="-128"/>
              </a:rPr>
            </a:br>
            <a:endParaRPr lang="fr-FR" sz="2400" dirty="0" smtClean="0">
              <a:ea typeface="ＭＳ Ｐゴシック" pitchFamily="34" charset="-128"/>
            </a:endParaRPr>
          </a:p>
          <a:p>
            <a:pPr marL="361950" indent="-361950" algn="just">
              <a:buFont typeface="Arial" charset="0"/>
              <a:buAutoNum type="arabicPeriod"/>
              <a:defRPr/>
            </a:pPr>
            <a:r>
              <a:rPr lang="ca-ES" sz="2400" dirty="0" smtClean="0">
                <a:ea typeface="ＭＳ Ｐゴシック" pitchFamily="34" charset="-128"/>
              </a:rPr>
              <a:t>Cal generar des de l’Administració sanitària </a:t>
            </a:r>
            <a:r>
              <a:rPr lang="ca-ES" sz="2400" b="1" dirty="0" smtClean="0">
                <a:ea typeface="ＭＳ Ｐゴシック" pitchFamily="34" charset="-128"/>
              </a:rPr>
              <a:t>documents informatius per als ciutadans i per als professionals sobre les cigarretes electròniques</a:t>
            </a:r>
            <a:r>
              <a:rPr lang="ca-ES" sz="2400" dirty="0" smtClean="0">
                <a:ea typeface="ＭＳ Ｐゴシック" pitchFamily="34" charset="-128"/>
              </a:rPr>
              <a:t>, atès que la informació disponible en català i castellà està gairebé monopolitzada per documents vinculats a interessos comercials. </a:t>
            </a:r>
            <a:endParaRPr lang="ca-E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ol 5"/>
          <p:cNvSpPr>
            <a:spLocks noGrp="1"/>
          </p:cNvSpPr>
          <p:nvPr>
            <p:ph type="title"/>
          </p:nvPr>
        </p:nvSpPr>
        <p:spPr>
          <a:xfrm>
            <a:off x="684213" y="188913"/>
            <a:ext cx="7700962" cy="1268412"/>
          </a:xfrm>
        </p:spPr>
        <p:txBody>
          <a:bodyPr/>
          <a:lstStyle/>
          <a:p>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ca-ES" dirty="0" smtClean="0">
                <a:ea typeface="ＭＳ Ｐゴシック" pitchFamily="34" charset="-128"/>
              </a:rPr>
              <a:t>Consideracions i recomanacions del Consell Assessor de Tabaquisme </a:t>
            </a:r>
            <a:r>
              <a:rPr lang="ca-ES" sz="1400" dirty="0" smtClean="0">
                <a:ea typeface="ＭＳ Ｐゴシック" pitchFamily="34" charset="-128"/>
              </a:rPr>
              <a:t> (18 d’octubre de 2013)</a:t>
            </a:r>
            <a:endParaRPr lang="ca-ES" sz="1400" dirty="0" smtClean="0">
              <a:solidFill>
                <a:schemeClr val="accent2"/>
              </a:solidFill>
              <a:ea typeface="ＭＳ Ｐゴシック" pitchFamily="34" charset="-128"/>
            </a:endParaRPr>
          </a:p>
        </p:txBody>
      </p:sp>
      <p:sp>
        <p:nvSpPr>
          <p:cNvPr id="28676" name="Contenidor de contingut 6"/>
          <p:cNvSpPr>
            <a:spLocks noGrp="1"/>
          </p:cNvSpPr>
          <p:nvPr>
            <p:ph idx="1"/>
          </p:nvPr>
        </p:nvSpPr>
        <p:spPr>
          <a:xfrm>
            <a:off x="755650" y="1628775"/>
            <a:ext cx="8064500" cy="4449763"/>
          </a:xfrm>
        </p:spPr>
        <p:txBody>
          <a:bodyPr/>
          <a:lstStyle/>
          <a:p>
            <a:pPr marL="361950" indent="-361950" algn="just">
              <a:buFont typeface="Arial" charset="0"/>
              <a:buAutoNum type="arabicPeriod" startAt="2"/>
              <a:defRPr/>
            </a:pPr>
            <a:r>
              <a:rPr lang="ca-ES" sz="2400" b="1" dirty="0" smtClean="0">
                <a:ea typeface="ＭＳ Ｐゴシック" pitchFamily="34" charset="-128"/>
              </a:rPr>
              <a:t>Cal promoure estudis que permetin fer el seguiment de l’evolució del consum </a:t>
            </a:r>
            <a:r>
              <a:rPr lang="ca-ES" sz="2400" dirty="0" smtClean="0">
                <a:ea typeface="ＭＳ Ｐゴシック" pitchFamily="34" charset="-128"/>
              </a:rPr>
              <a:t>de cigarretes electròniques a Catalunya, el contingut dels vapors que emeten, i els seus efectes tant sobre els usuaris com sobre altres persones exposades als vapors que emeten.</a:t>
            </a:r>
          </a:p>
          <a:p>
            <a:pPr marL="457200" indent="-457200" algn="just">
              <a:buFont typeface="Wingdings" pitchFamily="2" charset="2"/>
              <a:buNone/>
              <a:defRPr/>
            </a:pPr>
            <a:endParaRPr lang="ca-ES" sz="1200" dirty="0" smtClean="0">
              <a:ea typeface="ＭＳ Ｐゴシック" pitchFamily="34" charset="-128"/>
            </a:endParaRPr>
          </a:p>
          <a:p>
            <a:pPr marL="400050" lvl="1" indent="0" algn="just">
              <a:buFont typeface="Wingdings" pitchFamily="2" charset="2"/>
              <a:buNone/>
              <a:defRPr/>
            </a:pPr>
            <a:r>
              <a:rPr lang="ca-ES" sz="2400" dirty="0" smtClean="0">
                <a:ea typeface="ＭＳ Ｐゴシック" pitchFamily="34" charset="-128"/>
                <a:cs typeface="ＭＳ Ｐゴシック" pitchFamily="54" charset="-128"/>
              </a:rPr>
              <a:t>Es considera molt rellevant la </a:t>
            </a:r>
            <a:r>
              <a:rPr lang="ca-ES" sz="2400" b="1" dirty="0" smtClean="0">
                <a:ea typeface="ＭＳ Ｐゴシック" pitchFamily="34" charset="-128"/>
                <a:cs typeface="ＭＳ Ｐゴシック" pitchFamily="54" charset="-128"/>
              </a:rPr>
              <a:t>incorporació al qüestionari bàsic de l’ESCA</a:t>
            </a:r>
            <a:r>
              <a:rPr lang="ca-ES" sz="2400" dirty="0" smtClean="0">
                <a:ea typeface="ＭＳ Ｐゴシック" pitchFamily="34" charset="-128"/>
                <a:cs typeface="ＭＳ Ｐゴシック" pitchFamily="54" charset="-128"/>
              </a:rPr>
              <a:t> d’una pregunta que permeti conèixer i fer el seguiment de la prevalença d’ús (mono/dual) de la cigarreta electrònica a Catalunya, estratificada per edat i sexe.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68313" y="260350"/>
            <a:ext cx="3003550" cy="396875"/>
          </a:xfrm>
          <a:prstGeom prst="rect">
            <a:avLst/>
          </a:prstGeom>
          <a:noFill/>
          <a:ln w="9525">
            <a:noFill/>
            <a:miter lim="800000"/>
            <a:headEnd/>
            <a:tailEnd/>
          </a:ln>
        </p:spPr>
        <p:txBody>
          <a:bodyPr wrap="none">
            <a:spAutoFit/>
          </a:bodyPr>
          <a:lstStyle/>
          <a:p>
            <a:pPr fontAlgn="base">
              <a:spcBef>
                <a:spcPct val="50000"/>
              </a:spcBef>
              <a:spcAft>
                <a:spcPct val="0"/>
              </a:spcAft>
            </a:pPr>
            <a:r>
              <a:rPr lang="ca-ES" sz="2000" b="1" smtClean="0">
                <a:solidFill>
                  <a:srgbClr val="FFFFFF"/>
                </a:solidFill>
                <a:latin typeface="Verdana" pitchFamily="34" charset="0"/>
                <a:ea typeface="ＭＳ Ｐゴシック" pitchFamily="34" charset="-128"/>
              </a:rPr>
              <a:t>Departament de Salut</a:t>
            </a:r>
            <a:endParaRPr lang="ca-ES" sz="2000" b="1" smtClean="0">
              <a:solidFill>
                <a:srgbClr val="000000"/>
              </a:solidFill>
              <a:latin typeface="Times New Roman" pitchFamily="18" charset="0"/>
              <a:ea typeface="ＭＳ Ｐゴシック" pitchFamily="34" charset="-128"/>
            </a:endParaRPr>
          </a:p>
        </p:txBody>
      </p:sp>
      <p:sp>
        <p:nvSpPr>
          <p:cNvPr id="5123" name="Títol 5"/>
          <p:cNvSpPr>
            <a:spLocks noGrp="1"/>
          </p:cNvSpPr>
          <p:nvPr>
            <p:ph type="title"/>
          </p:nvPr>
        </p:nvSpPr>
        <p:spPr/>
        <p:txBody>
          <a:bodyPr/>
          <a:lstStyle/>
          <a:p>
            <a:pPr eaLnBrk="1" hangingPunct="1">
              <a:spcBef>
                <a:spcPct val="50000"/>
              </a:spcBef>
            </a:pPr>
            <a:r>
              <a:rPr lang="ca-ES" sz="2800" dirty="0" smtClean="0">
                <a:solidFill>
                  <a:schemeClr val="accent2"/>
                </a:solidFill>
                <a:ea typeface="ＭＳ Ｐゴシック" pitchFamily="34" charset="-128"/>
              </a:rPr>
              <a:t>Actualitat de les cigarretes electròniques</a:t>
            </a:r>
          </a:p>
        </p:txBody>
      </p:sp>
      <p:sp>
        <p:nvSpPr>
          <p:cNvPr id="5124" name="Contenidor de contingut 6"/>
          <p:cNvSpPr>
            <a:spLocks noGrp="1"/>
          </p:cNvSpPr>
          <p:nvPr>
            <p:ph idx="1"/>
          </p:nvPr>
        </p:nvSpPr>
        <p:spPr>
          <a:xfrm>
            <a:off x="827088" y="1628775"/>
            <a:ext cx="7634287" cy="5432256"/>
          </a:xfrm>
        </p:spPr>
        <p:txBody>
          <a:bodyPr/>
          <a:lstStyle/>
          <a:p>
            <a:pPr marL="0" indent="0" algn="just" eaLnBrk="1" hangingPunct="1">
              <a:spcBef>
                <a:spcPct val="50000"/>
              </a:spcBef>
              <a:buFont typeface="Wingdings" pitchFamily="2" charset="2"/>
              <a:buNone/>
              <a:defRPr/>
            </a:pPr>
            <a:endParaRPr lang="ca-ES" sz="1100" dirty="0" smtClean="0">
              <a:ea typeface="ＭＳ Ｐゴシック" pitchFamily="34" charset="-128"/>
            </a:endParaRPr>
          </a:p>
          <a:p>
            <a:pPr marL="0" indent="0" algn="just" eaLnBrk="1" hangingPunct="1">
              <a:spcBef>
                <a:spcPct val="50000"/>
              </a:spcBef>
              <a:buFont typeface="Wingdings" pitchFamily="2" charset="2"/>
              <a:buNone/>
              <a:defRPr/>
            </a:pPr>
            <a:r>
              <a:rPr lang="ca-ES" sz="3200" dirty="0" smtClean="0">
                <a:ea typeface="ＭＳ Ｐゴシック" pitchFamily="34" charset="-128"/>
              </a:rPr>
              <a:t>La presència creixent de les </a:t>
            </a:r>
            <a:r>
              <a:rPr lang="ca-ES" sz="3200" b="1" dirty="0" smtClean="0">
                <a:ea typeface="ＭＳ Ｐゴシック" pitchFamily="34" charset="-128"/>
              </a:rPr>
              <a:t>cigarretes electròniques </a:t>
            </a:r>
            <a:r>
              <a:rPr lang="ca-ES" sz="3200" dirty="0" smtClean="0">
                <a:ea typeface="ＭＳ Ｐゴシック" pitchFamily="34" charset="-128"/>
              </a:rPr>
              <a:t>representa una preocupació comuna per a </a:t>
            </a:r>
            <a:r>
              <a:rPr lang="ca-ES" sz="3200" b="1" dirty="0" smtClean="0">
                <a:ea typeface="ＭＳ Ｐゴシック" pitchFamily="34" charset="-128"/>
              </a:rPr>
              <a:t>les autoritats de salut pública d</a:t>
            </a:r>
            <a:r>
              <a:rPr lang="ca-ES" altLang="en-US" sz="3200" b="1" dirty="0" smtClean="0">
                <a:ea typeface="ＭＳ Ｐゴシック" pitchFamily="34" charset="-128"/>
              </a:rPr>
              <a:t>’</a:t>
            </a:r>
            <a:r>
              <a:rPr lang="ca-ES" sz="3200" b="1" dirty="0" smtClean="0">
                <a:ea typeface="ＭＳ Ｐゴシック" pitchFamily="34" charset="-128"/>
              </a:rPr>
              <a:t>arreu del món</a:t>
            </a:r>
            <a:r>
              <a:rPr lang="ca-ES" sz="3200" dirty="0" smtClean="0">
                <a:ea typeface="ＭＳ Ｐゴシック" pitchFamily="34" charset="-128"/>
              </a:rPr>
              <a:t>.</a:t>
            </a:r>
          </a:p>
          <a:p>
            <a:pPr marL="0" indent="0" algn="just" eaLnBrk="1" hangingPunct="1">
              <a:spcBef>
                <a:spcPct val="50000"/>
              </a:spcBef>
              <a:buFont typeface="Wingdings" pitchFamily="2" charset="2"/>
              <a:buNone/>
              <a:defRPr/>
            </a:pPr>
            <a:endParaRPr lang="ca-ES" sz="2300" dirty="0" smtClean="0">
              <a:ea typeface="ＭＳ Ｐゴシック" pitchFamily="34" charset="-128"/>
            </a:endParaRPr>
          </a:p>
          <a:p>
            <a:pPr marL="0" indent="0" algn="just" eaLnBrk="1" hangingPunct="1">
              <a:spcBef>
                <a:spcPct val="50000"/>
              </a:spcBef>
              <a:buFont typeface="Wingdings" pitchFamily="2" charset="2"/>
              <a:buNone/>
              <a:defRPr/>
            </a:pPr>
            <a:r>
              <a:rPr lang="ca-ES" sz="2300" dirty="0" smtClean="0">
                <a:ea typeface="ＭＳ Ｐゴシック" pitchFamily="34" charset="-128"/>
              </a:rPr>
              <a:t>Les cigarretes electròniques també es coneixen popularment com a cigarrets electrònics, </a:t>
            </a:r>
            <a:r>
              <a:rPr lang="ca-ES" sz="2300" i="1" dirty="0" smtClean="0">
                <a:ea typeface="ＭＳ Ｐゴシック" pitchFamily="34" charset="-128"/>
              </a:rPr>
              <a:t>vaporitzadors</a:t>
            </a:r>
            <a:r>
              <a:rPr lang="ca-ES" sz="2300" dirty="0" smtClean="0">
                <a:ea typeface="ＭＳ Ｐゴシック" pitchFamily="34" charset="-128"/>
              </a:rPr>
              <a:t>, </a:t>
            </a:r>
            <a:r>
              <a:rPr lang="ca-ES" sz="2300" i="1" dirty="0" smtClean="0">
                <a:ea typeface="ＭＳ Ｐゴシック" pitchFamily="34" charset="-128"/>
              </a:rPr>
              <a:t>e-cigs</a:t>
            </a:r>
            <a:r>
              <a:rPr lang="ca-ES" sz="2300" dirty="0" smtClean="0">
                <a:ea typeface="ＭＳ Ｐゴシック" pitchFamily="34" charset="-128"/>
              </a:rPr>
              <a:t>, </a:t>
            </a:r>
            <a:r>
              <a:rPr lang="ca-ES" sz="2300" i="1" dirty="0" smtClean="0">
                <a:ea typeface="ＭＳ Ｐゴシック" pitchFamily="34" charset="-128"/>
              </a:rPr>
              <a:t>eCigarretes</a:t>
            </a:r>
            <a:r>
              <a:rPr lang="ca-ES" sz="2300" dirty="0" smtClean="0">
                <a:ea typeface="ＭＳ Ｐゴシック" pitchFamily="34" charset="-128"/>
              </a:rPr>
              <a:t>, etc.</a:t>
            </a:r>
          </a:p>
          <a:p>
            <a:pPr algn="just" eaLnBrk="1" hangingPunct="1">
              <a:spcBef>
                <a:spcPct val="50000"/>
              </a:spcBef>
              <a:buFontTx/>
              <a:buChar char="•"/>
              <a:defRPr/>
            </a:pPr>
            <a:endParaRPr lang="fr-FR" sz="2400" dirty="0" smtClean="0">
              <a:ea typeface="ＭＳ Ｐゴシック" pitchFamily="34" charset="-128"/>
            </a:endParaRPr>
          </a:p>
          <a:p>
            <a:pPr algn="just" eaLnBrk="1" hangingPunct="1">
              <a:spcBef>
                <a:spcPct val="50000"/>
              </a:spcBef>
              <a:buFontTx/>
              <a:buChar char="•"/>
              <a:defRPr/>
            </a:pPr>
            <a:endParaRPr lang="fr-FR"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ol 5"/>
          <p:cNvSpPr>
            <a:spLocks noGrp="1"/>
          </p:cNvSpPr>
          <p:nvPr>
            <p:ph type="title"/>
          </p:nvPr>
        </p:nvSpPr>
        <p:spPr>
          <a:xfrm>
            <a:off x="684213" y="188913"/>
            <a:ext cx="7700962" cy="1268412"/>
          </a:xfrm>
        </p:spPr>
        <p:txBody>
          <a:bodyPr/>
          <a:lstStyle/>
          <a:p>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ca-ES" dirty="0" smtClean="0">
                <a:ea typeface="ＭＳ Ｐゴシック" pitchFamily="34" charset="-128"/>
              </a:rPr>
              <a:t>Consideracions i recomanacions del Consell Assessor de Tabaquisme </a:t>
            </a:r>
            <a:r>
              <a:rPr lang="ca-ES" sz="1400" dirty="0" smtClean="0">
                <a:ea typeface="ＭＳ Ｐゴシック" pitchFamily="34" charset="-128"/>
              </a:rPr>
              <a:t> (18 d’octubre de 2013)</a:t>
            </a:r>
            <a:endParaRPr lang="ca-ES" sz="1400" dirty="0" smtClean="0">
              <a:solidFill>
                <a:schemeClr val="accent2"/>
              </a:solidFill>
              <a:ea typeface="ＭＳ Ｐゴシック" pitchFamily="34" charset="-128"/>
            </a:endParaRPr>
          </a:p>
        </p:txBody>
      </p:sp>
      <p:sp>
        <p:nvSpPr>
          <p:cNvPr id="29700" name="Contenidor de contingut 6"/>
          <p:cNvSpPr>
            <a:spLocks noGrp="1"/>
          </p:cNvSpPr>
          <p:nvPr>
            <p:ph idx="1"/>
          </p:nvPr>
        </p:nvSpPr>
        <p:spPr>
          <a:xfrm>
            <a:off x="684213" y="1700213"/>
            <a:ext cx="8064500" cy="3343275"/>
          </a:xfrm>
        </p:spPr>
        <p:txBody>
          <a:bodyPr/>
          <a:lstStyle/>
          <a:p>
            <a:pPr marL="0" indent="0">
              <a:buFont typeface="Wingdings" pitchFamily="2" charset="2"/>
              <a:buNone/>
              <a:defRPr/>
            </a:pPr>
            <a:r>
              <a:rPr lang="ca-ES" sz="2400" dirty="0" smtClean="0">
                <a:ea typeface="ＭＳ Ｐゴシック" pitchFamily="34" charset="-128"/>
              </a:rPr>
              <a:t>Per acabar, </a:t>
            </a:r>
          </a:p>
          <a:p>
            <a:pPr marL="0" indent="0">
              <a:buFont typeface="Wingdings" pitchFamily="2" charset="2"/>
              <a:buNone/>
              <a:defRPr/>
            </a:pPr>
            <a:endParaRPr lang="ca-ES" sz="1200" dirty="0" smtClean="0">
              <a:ea typeface="ＭＳ Ｐゴシック" pitchFamily="34" charset="-128"/>
            </a:endParaRPr>
          </a:p>
          <a:p>
            <a:pPr marL="361950" indent="-361950" algn="just">
              <a:buFont typeface="Arial" charset="0"/>
              <a:buAutoNum type="arabicPeriod" startAt="3"/>
              <a:defRPr/>
            </a:pPr>
            <a:r>
              <a:rPr lang="ca-ES" sz="2400" dirty="0" smtClean="0">
                <a:ea typeface="ＭＳ Ｐゴシック" pitchFamily="34" charset="-128"/>
              </a:rPr>
              <a:t>Es recomana que, des de l’Administració sanitària, es realitzi un </a:t>
            </a:r>
            <a:r>
              <a:rPr lang="ca-ES" sz="2400" b="1" dirty="0" smtClean="0">
                <a:ea typeface="ＭＳ Ｐゴシック" pitchFamily="34" charset="-128"/>
              </a:rPr>
              <a:t>espai de trobada científica</a:t>
            </a:r>
            <a:r>
              <a:rPr lang="ca-ES" sz="2400" dirty="0" smtClean="0">
                <a:ea typeface="ＭＳ Ｐゴシック" pitchFamily="34" charset="-128"/>
              </a:rPr>
              <a:t> sobre les cigarretes electròniques en els propers mesos i buscar una aliança organitzativa amb altres institucions i organitzacions professionals. </a:t>
            </a:r>
          </a:p>
          <a:p>
            <a:pPr marL="0" indent="0" algn="just">
              <a:buFont typeface="Arial" charset="0"/>
              <a:buAutoNum type="arabicPeriod" startAt="3"/>
              <a:defRPr/>
            </a:pPr>
            <a:endParaRPr lang="es-ES_tradnl" sz="2400" dirty="0" smtClean="0">
              <a:ea typeface="ＭＳ Ｐゴシック" pitchFamily="34" charset="-128"/>
            </a:endParaRPr>
          </a:p>
          <a:p>
            <a:pPr marL="0" indent="0" algn="just">
              <a:defRPr/>
            </a:pPr>
            <a:endParaRPr lang="ca-E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sp>
        <p:nvSpPr>
          <p:cNvPr id="3" name="2 Marcador de contenido"/>
          <p:cNvSpPr>
            <a:spLocks noGrp="1"/>
          </p:cNvSpPr>
          <p:nvPr>
            <p:ph idx="1"/>
          </p:nvPr>
        </p:nvSpPr>
        <p:spPr/>
        <p:txBody>
          <a:bodyPr/>
          <a:lstStyle/>
          <a:p>
            <a:endParaRPr lang="ca-ES"/>
          </a:p>
        </p:txBody>
      </p:sp>
      <p:pic>
        <p:nvPicPr>
          <p:cNvPr id="19458" name="Picture 2"/>
          <p:cNvPicPr>
            <a:picLocks noChangeAspect="1" noChangeArrowheads="1"/>
          </p:cNvPicPr>
          <p:nvPr/>
        </p:nvPicPr>
        <p:blipFill>
          <a:blip r:embed="rId2" cstate="print"/>
          <a:srcRect l="18454" t="11610" r="20115" b="8657"/>
          <a:stretch>
            <a:fillRect/>
          </a:stretch>
        </p:blipFill>
        <p:spPr bwMode="auto">
          <a:xfrm>
            <a:off x="-254001" y="0"/>
            <a:ext cx="9398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email"/>
          <a:srcRect/>
          <a:stretch>
            <a:fillRect/>
          </a:stretch>
        </p:blipFill>
        <p:spPr bwMode="auto">
          <a:xfrm>
            <a:off x="1187624" y="0"/>
            <a:ext cx="657808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8 Título"/>
          <p:cNvSpPr>
            <a:spLocks noGrp="1"/>
          </p:cNvSpPr>
          <p:nvPr>
            <p:ph type="title"/>
          </p:nvPr>
        </p:nvSpPr>
        <p:spPr/>
        <p:txBody>
          <a:bodyPr/>
          <a:lstStyle/>
          <a:p>
            <a:r>
              <a:rPr lang="ca-ES" smtClean="0">
                <a:ea typeface="ＭＳ Ｐゴシック" pitchFamily="34" charset="-128"/>
              </a:rPr>
              <a:t>Actuacions de l’ASPCAT</a:t>
            </a:r>
            <a:endParaRPr lang="ca-ES" smtClean="0">
              <a:solidFill>
                <a:schemeClr val="tx1"/>
              </a:solidFill>
              <a:ea typeface="ＭＳ Ｐゴシック" pitchFamily="34" charset="-128"/>
            </a:endParaRPr>
          </a:p>
        </p:txBody>
      </p:sp>
      <p:sp>
        <p:nvSpPr>
          <p:cNvPr id="30724" name="1 Marcador de número de diapositiva"/>
          <p:cNvSpPr>
            <a:spLocks noGrp="1"/>
          </p:cNvSpPr>
          <p:nvPr>
            <p:ph type="sldNum" sz="quarter" idx="12"/>
          </p:nvPr>
        </p:nvSpPr>
        <p:spPr>
          <a:noFill/>
        </p:spPr>
        <p:txBody>
          <a:bodyPr/>
          <a:lstStyle/>
          <a:p>
            <a:fld id="{6533A2BD-4387-4B13-ADBC-970B878ED97D}" type="slidenum">
              <a:rPr lang="ca-ES" smtClean="0">
                <a:solidFill>
                  <a:srgbClr val="000000"/>
                </a:solidFill>
                <a:latin typeface="Arial" charset="0"/>
              </a:rPr>
              <a:pPr/>
              <a:t>23</a:t>
            </a:fld>
            <a:endParaRPr lang="ca-ES" smtClean="0">
              <a:solidFill>
                <a:srgbClr val="000000"/>
              </a:solidFill>
              <a:latin typeface="Arial" charset="0"/>
            </a:endParaRPr>
          </a:p>
        </p:txBody>
      </p:sp>
      <p:sp>
        <p:nvSpPr>
          <p:cNvPr id="30723" name="6 Marcador de contenido"/>
          <p:cNvSpPr>
            <a:spLocks noGrp="1"/>
          </p:cNvSpPr>
          <p:nvPr>
            <p:ph idx="1"/>
          </p:nvPr>
        </p:nvSpPr>
        <p:spPr>
          <a:xfrm>
            <a:off x="827088" y="1628775"/>
            <a:ext cx="7773987" cy="4708525"/>
          </a:xfrm>
        </p:spPr>
        <p:txBody>
          <a:bodyPr/>
          <a:lstStyle/>
          <a:p>
            <a:pPr>
              <a:spcBef>
                <a:spcPts val="0"/>
              </a:spcBef>
              <a:buFont typeface="Wingdings" pitchFamily="2" charset="2"/>
              <a:buNone/>
              <a:defRPr/>
            </a:pPr>
            <a:r>
              <a:rPr lang="ca-ES" sz="2400" dirty="0" smtClean="0">
                <a:ea typeface="ＭＳ Ｐゴシック" pitchFamily="34" charset="-128"/>
              </a:rPr>
              <a:t>L’Agència de Salut Pública assumeix les propostes del</a:t>
            </a:r>
          </a:p>
          <a:p>
            <a:pPr>
              <a:spcBef>
                <a:spcPts val="0"/>
              </a:spcBef>
              <a:buFont typeface="Wingdings" pitchFamily="2" charset="2"/>
              <a:buNone/>
              <a:defRPr/>
            </a:pPr>
            <a:r>
              <a:rPr lang="ca-ES" sz="2400" dirty="0" smtClean="0">
                <a:ea typeface="ＭＳ Ｐゴシック" pitchFamily="34" charset="-128"/>
              </a:rPr>
              <a:t>Consell Assessor de Tabaquisme i durà a terme les</a:t>
            </a:r>
          </a:p>
          <a:p>
            <a:pPr>
              <a:spcBef>
                <a:spcPts val="0"/>
              </a:spcBef>
              <a:buFont typeface="Wingdings" pitchFamily="2" charset="2"/>
              <a:buNone/>
              <a:defRPr/>
            </a:pPr>
            <a:r>
              <a:rPr lang="ca-ES" sz="2400" dirty="0" smtClean="0">
                <a:ea typeface="ＭＳ Ｐゴシック" pitchFamily="34" charset="-128"/>
              </a:rPr>
              <a:t>propostes:</a:t>
            </a:r>
          </a:p>
          <a:p>
            <a:pPr>
              <a:spcBef>
                <a:spcPts val="0"/>
              </a:spcBef>
              <a:buFont typeface="Wingdings" pitchFamily="2" charset="2"/>
              <a:buNone/>
              <a:defRPr/>
            </a:pPr>
            <a:endParaRPr lang="ca-ES" sz="2400" dirty="0" smtClean="0">
              <a:ea typeface="ＭＳ Ｐゴシック" pitchFamily="34" charset="-128"/>
            </a:endParaRPr>
          </a:p>
          <a:p>
            <a:pPr marL="457200" indent="-457200">
              <a:buFont typeface="Wingdings" pitchFamily="2" charset="2"/>
              <a:buAutoNum type="arabicPeriod"/>
              <a:defRPr/>
            </a:pPr>
            <a:r>
              <a:rPr lang="ca-ES" sz="2400" b="1" dirty="0" smtClean="0">
                <a:ea typeface="ＭＳ Ｐゴシック" pitchFamily="34" charset="-128"/>
              </a:rPr>
              <a:t>Proposta d’acord de Govern </a:t>
            </a:r>
            <a:r>
              <a:rPr lang="ca-ES" sz="2400" dirty="0" smtClean="0">
                <a:ea typeface="ＭＳ Ｐゴシック" pitchFamily="34" charset="-128"/>
              </a:rPr>
              <a:t>per prohibir el seu consum en espais/dependències de la Generalitat.</a:t>
            </a:r>
          </a:p>
          <a:p>
            <a:pPr marL="457200" indent="-457200">
              <a:buFont typeface="Wingdings" pitchFamily="2" charset="2"/>
              <a:buAutoNum type="arabicPeriod"/>
              <a:defRPr/>
            </a:pPr>
            <a:r>
              <a:rPr lang="ca-ES" sz="2400" dirty="0" smtClean="0">
                <a:ea typeface="ＭＳ Ｐゴシック" pitchFamily="34" charset="-128"/>
              </a:rPr>
              <a:t>Elaboració de </a:t>
            </a:r>
            <a:r>
              <a:rPr lang="ca-ES" sz="2400" b="1" dirty="0" smtClean="0">
                <a:ea typeface="ＭＳ Ｐゴシック" pitchFamily="34" charset="-128"/>
              </a:rPr>
              <a:t>l’avantprojecte de llei </a:t>
            </a:r>
            <a:r>
              <a:rPr lang="ca-ES" sz="2400" dirty="0" smtClean="0">
                <a:ea typeface="ＭＳ Ｐゴシック" pitchFamily="34" charset="-128"/>
              </a:rPr>
              <a:t>per al Govern de la Generalitat que prohibeixi la venda a menors i equipari les restriccions de la publicitat, el patrocini i l’ús a les del tabac.</a:t>
            </a:r>
          </a:p>
          <a:p>
            <a:pPr>
              <a:buFont typeface="Wingdings" pitchFamily="2" charset="2"/>
              <a:buNone/>
              <a:defRPr/>
            </a:pPr>
            <a:endParaRPr lang="ca-ES" sz="2400" dirty="0" smtClean="0">
              <a:ea typeface="ＭＳ Ｐゴシック" pitchFamily="34" charset="-128"/>
            </a:endParaRPr>
          </a:p>
          <a:p>
            <a:pPr>
              <a:defRPr/>
            </a:pPr>
            <a:endParaRPr lang="ca-E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8 Título"/>
          <p:cNvSpPr>
            <a:spLocks noGrp="1"/>
          </p:cNvSpPr>
          <p:nvPr>
            <p:ph type="title"/>
          </p:nvPr>
        </p:nvSpPr>
        <p:spPr/>
        <p:txBody>
          <a:bodyPr/>
          <a:lstStyle/>
          <a:p>
            <a:r>
              <a:rPr lang="ca-ES" smtClean="0">
                <a:ea typeface="ＭＳ Ｐゴシック" pitchFamily="34" charset="-128"/>
              </a:rPr>
              <a:t>Actuacions de l’ASPCAT</a:t>
            </a:r>
            <a:endParaRPr lang="ca-ES" smtClean="0">
              <a:solidFill>
                <a:schemeClr val="tx1"/>
              </a:solidFill>
              <a:ea typeface="ＭＳ Ｐゴシック" pitchFamily="34" charset="-128"/>
            </a:endParaRPr>
          </a:p>
        </p:txBody>
      </p:sp>
      <p:sp>
        <p:nvSpPr>
          <p:cNvPr id="31748" name="1 Marcador de número de diapositiva"/>
          <p:cNvSpPr>
            <a:spLocks noGrp="1"/>
          </p:cNvSpPr>
          <p:nvPr>
            <p:ph type="sldNum" sz="quarter" idx="12"/>
          </p:nvPr>
        </p:nvSpPr>
        <p:spPr>
          <a:noFill/>
        </p:spPr>
        <p:txBody>
          <a:bodyPr/>
          <a:lstStyle/>
          <a:p>
            <a:fld id="{F0FB4BDE-4C52-42EE-830C-026244A3BF0E}" type="slidenum">
              <a:rPr lang="ca-ES" smtClean="0">
                <a:solidFill>
                  <a:srgbClr val="000000"/>
                </a:solidFill>
                <a:latin typeface="Arial" charset="0"/>
              </a:rPr>
              <a:pPr/>
              <a:t>24</a:t>
            </a:fld>
            <a:endParaRPr lang="ca-ES" smtClean="0">
              <a:solidFill>
                <a:srgbClr val="000000"/>
              </a:solidFill>
              <a:latin typeface="Arial" charset="0"/>
            </a:endParaRPr>
          </a:p>
        </p:txBody>
      </p:sp>
      <p:sp>
        <p:nvSpPr>
          <p:cNvPr id="31747" name="6 Marcador de contenido"/>
          <p:cNvSpPr>
            <a:spLocks noGrp="1"/>
          </p:cNvSpPr>
          <p:nvPr>
            <p:ph idx="1"/>
          </p:nvPr>
        </p:nvSpPr>
        <p:spPr>
          <a:xfrm>
            <a:off x="827088" y="1628775"/>
            <a:ext cx="7773987" cy="4302125"/>
          </a:xfrm>
        </p:spPr>
        <p:txBody>
          <a:bodyPr/>
          <a:lstStyle/>
          <a:p>
            <a:pPr marL="457200" indent="-457200">
              <a:buFont typeface="Wingdings" pitchFamily="2" charset="2"/>
              <a:buAutoNum type="arabicPeriod" startAt="3"/>
              <a:defRPr/>
            </a:pPr>
            <a:r>
              <a:rPr lang="ca-ES" sz="2400" dirty="0" smtClean="0">
                <a:ea typeface="ＭＳ Ｐゴシック" pitchFamily="34" charset="-128"/>
              </a:rPr>
              <a:t>Impulsar una instrucció del CatSalut prohibint la publicitat, la venda i el consum als centres sanitaris (en elaboració).</a:t>
            </a:r>
          </a:p>
          <a:p>
            <a:pPr marL="457200" indent="-457200">
              <a:buFont typeface="Wingdings" pitchFamily="2" charset="2"/>
              <a:buAutoNum type="arabicPeriod" startAt="3"/>
              <a:defRPr/>
            </a:pPr>
            <a:endParaRPr lang="ca-ES" sz="2400" dirty="0" smtClean="0">
              <a:ea typeface="ＭＳ Ｐゴシック" pitchFamily="34" charset="-128"/>
            </a:endParaRPr>
          </a:p>
          <a:p>
            <a:pPr marL="457200" indent="-457200">
              <a:buFont typeface="Wingdings" pitchFamily="2" charset="2"/>
              <a:buAutoNum type="arabicPeriod" startAt="3"/>
              <a:defRPr/>
            </a:pPr>
            <a:r>
              <a:rPr lang="ca-ES" sz="2400" dirty="0" smtClean="0">
                <a:ea typeface="ＭＳ Ｐゴシック" pitchFamily="34" charset="-128"/>
              </a:rPr>
              <a:t>Fer arribar al MSSSI les recomanacions del Consell Assessor del Tabaquisme perquè les autoritats regulin les cigarretes electròniques en l’àmbit de les seves competències.</a:t>
            </a:r>
          </a:p>
          <a:p>
            <a:pPr marL="457200" indent="-457200">
              <a:buFont typeface="Wingdings" pitchFamily="2" charset="2"/>
              <a:buAutoNum type="arabicPeriod" startAt="3"/>
              <a:defRPr/>
            </a:pPr>
            <a:endParaRPr lang="ca-ES" sz="2400" dirty="0" smtClean="0">
              <a:ea typeface="ＭＳ Ｐゴシック" pitchFamily="34" charset="-128"/>
            </a:endParaRPr>
          </a:p>
          <a:p>
            <a:pPr>
              <a:buFont typeface="Wingdings" pitchFamily="2" charset="2"/>
              <a:buNone/>
              <a:defRPr/>
            </a:pPr>
            <a:endParaRPr lang="ca-ES" dirty="0" smtClean="0">
              <a:ea typeface="ＭＳ Ｐゴシック" pitchFamily="34" charset="-128"/>
            </a:endParaRPr>
          </a:p>
          <a:p>
            <a:pPr>
              <a:defRPr/>
            </a:pPr>
            <a:endParaRPr lang="ca-E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8 Título"/>
          <p:cNvSpPr>
            <a:spLocks noGrp="1"/>
          </p:cNvSpPr>
          <p:nvPr>
            <p:ph type="title"/>
          </p:nvPr>
        </p:nvSpPr>
        <p:spPr/>
        <p:txBody>
          <a:bodyPr/>
          <a:lstStyle/>
          <a:p>
            <a:r>
              <a:rPr lang="ca-ES" smtClean="0">
                <a:ea typeface="ＭＳ Ｐゴシック" pitchFamily="34" charset="-128"/>
              </a:rPr>
              <a:t>Propostes ASPCAT</a:t>
            </a:r>
            <a:endParaRPr lang="ca-ES" smtClean="0">
              <a:solidFill>
                <a:schemeClr val="tx1"/>
              </a:solidFill>
              <a:ea typeface="ＭＳ Ｐゴシック" pitchFamily="34" charset="-128"/>
            </a:endParaRPr>
          </a:p>
        </p:txBody>
      </p:sp>
      <p:sp>
        <p:nvSpPr>
          <p:cNvPr id="32772" name="1 Marcador de número de diapositiva"/>
          <p:cNvSpPr>
            <a:spLocks noGrp="1"/>
          </p:cNvSpPr>
          <p:nvPr>
            <p:ph type="sldNum" sz="quarter" idx="12"/>
          </p:nvPr>
        </p:nvSpPr>
        <p:spPr>
          <a:noFill/>
        </p:spPr>
        <p:txBody>
          <a:bodyPr/>
          <a:lstStyle/>
          <a:p>
            <a:fld id="{CDAE38F1-134E-4D88-803A-3E86FA3AC975}" type="slidenum">
              <a:rPr lang="ca-ES" smtClean="0">
                <a:solidFill>
                  <a:srgbClr val="000000"/>
                </a:solidFill>
                <a:latin typeface="Arial" charset="0"/>
              </a:rPr>
              <a:pPr/>
              <a:t>25</a:t>
            </a:fld>
            <a:endParaRPr lang="ca-ES" smtClean="0">
              <a:solidFill>
                <a:srgbClr val="000000"/>
              </a:solidFill>
              <a:latin typeface="Arial" charset="0"/>
            </a:endParaRPr>
          </a:p>
        </p:txBody>
      </p:sp>
      <p:sp>
        <p:nvSpPr>
          <p:cNvPr id="32771" name="6 Marcador de contenido"/>
          <p:cNvSpPr>
            <a:spLocks noGrp="1"/>
          </p:cNvSpPr>
          <p:nvPr>
            <p:ph idx="1"/>
          </p:nvPr>
        </p:nvSpPr>
        <p:spPr>
          <a:xfrm>
            <a:off x="827088" y="1628775"/>
            <a:ext cx="7773987" cy="2917825"/>
          </a:xfrm>
        </p:spPr>
        <p:txBody>
          <a:bodyPr/>
          <a:lstStyle/>
          <a:p>
            <a:pPr>
              <a:buFont typeface="Wingdings" pitchFamily="2" charset="2"/>
              <a:buAutoNum type="arabicPeriod" startAt="5"/>
            </a:pPr>
            <a:r>
              <a:rPr lang="ca-ES" sz="2600" dirty="0" smtClean="0">
                <a:ea typeface="ＭＳ Ｐゴシック" pitchFamily="34" charset="-128"/>
              </a:rPr>
              <a:t>A partir de 2014 es </a:t>
            </a:r>
            <a:r>
              <a:rPr lang="ca-ES" sz="2600" dirty="0" err="1" smtClean="0">
                <a:ea typeface="ＭＳ Ｐゴシック" pitchFamily="34" charset="-128"/>
              </a:rPr>
              <a:t>monitoritzarà</a:t>
            </a:r>
            <a:r>
              <a:rPr lang="ca-ES" sz="2600" dirty="0" smtClean="0">
                <a:ea typeface="ＭＳ Ｐゴシック" pitchFamily="34" charset="-128"/>
              </a:rPr>
              <a:t> el consum a l’Enquesta de Salut de Catalunya (ESCAc). </a:t>
            </a:r>
          </a:p>
          <a:p>
            <a:pPr>
              <a:buFont typeface="Wingdings" pitchFamily="2" charset="2"/>
              <a:buNone/>
            </a:pPr>
            <a:endParaRPr lang="ca-ES" sz="2600" dirty="0" smtClean="0">
              <a:ea typeface="ＭＳ Ｐゴシック" pitchFamily="34" charset="-128"/>
            </a:endParaRPr>
          </a:p>
          <a:p>
            <a:pPr>
              <a:buFont typeface="Wingdings" pitchFamily="2" charset="2"/>
              <a:buNone/>
            </a:pPr>
            <a:r>
              <a:rPr lang="ca-ES" sz="2600" dirty="0" smtClean="0">
                <a:solidFill>
                  <a:srgbClr val="C00000"/>
                </a:solidFill>
                <a:ea typeface="ＭＳ Ｐゴシック" pitchFamily="34" charset="-128"/>
              </a:rPr>
              <a:t>6.</a:t>
            </a:r>
            <a:r>
              <a:rPr lang="ca-ES" sz="2600" dirty="0" smtClean="0">
                <a:ea typeface="ＭＳ Ｐゴシック" pitchFamily="34" charset="-128"/>
              </a:rPr>
              <a:t>Jornada científica amb participació internacional  en primer trimestre de 2014.</a:t>
            </a:r>
          </a:p>
          <a:p>
            <a:pPr>
              <a:buFont typeface="Wingdings" pitchFamily="2" charset="2"/>
              <a:buNone/>
            </a:pPr>
            <a:endParaRPr lang="ca-ES" dirty="0" smtClean="0">
              <a:ea typeface="ＭＳ Ｐゴシック" pitchFamily="34" charset="-128"/>
            </a:endParaRPr>
          </a:p>
          <a:p>
            <a:endParaRPr lang="ca-E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descr="PAPSF VERTICAL BLANC.jpg"/>
          <p:cNvPicPr>
            <a:picLocks noChangeAspect="1"/>
          </p:cNvPicPr>
          <p:nvPr/>
        </p:nvPicPr>
        <p:blipFill>
          <a:blip r:embed="rId3" cstate="print">
            <a:clrChange>
              <a:clrFrom>
                <a:srgbClr val="FFFFFF"/>
              </a:clrFrom>
              <a:clrTo>
                <a:srgbClr val="FFFFFF">
                  <a:alpha val="0"/>
                </a:srgbClr>
              </a:clrTo>
            </a:clrChange>
          </a:blip>
          <a:srcRect b="38918"/>
          <a:stretch>
            <a:fillRect/>
          </a:stretch>
        </p:blipFill>
        <p:spPr>
          <a:xfrm>
            <a:off x="3419872" y="4941168"/>
            <a:ext cx="1944216" cy="1656184"/>
          </a:xfrm>
          <a:prstGeom prst="rect">
            <a:avLst/>
          </a:prstGeom>
        </p:spPr>
      </p:pic>
      <p:pic>
        <p:nvPicPr>
          <p:cNvPr id="4" name="Picture 2"/>
          <p:cNvPicPr>
            <a:picLocks noChangeAspect="1" noChangeArrowheads="1"/>
          </p:cNvPicPr>
          <p:nvPr/>
        </p:nvPicPr>
        <p:blipFill>
          <a:blip r:embed="rId4" cstate="print"/>
          <a:srcRect l="14109" t="21282" r="15605" b="58047"/>
          <a:stretch>
            <a:fillRect/>
          </a:stretch>
        </p:blipFill>
        <p:spPr bwMode="auto">
          <a:xfrm>
            <a:off x="0" y="0"/>
            <a:ext cx="9145016" cy="1512168"/>
          </a:xfrm>
          <a:prstGeom prst="rect">
            <a:avLst/>
          </a:prstGeom>
          <a:noFill/>
          <a:ln w="9525">
            <a:noFill/>
            <a:miter lim="800000"/>
            <a:headEnd/>
            <a:tailEnd/>
          </a:ln>
        </p:spPr>
      </p:pic>
      <p:sp>
        <p:nvSpPr>
          <p:cNvPr id="6" name="5 CuadroTexto"/>
          <p:cNvSpPr txBox="1"/>
          <p:nvPr/>
        </p:nvSpPr>
        <p:spPr>
          <a:xfrm>
            <a:off x="1475656" y="2276872"/>
            <a:ext cx="6264696" cy="3416320"/>
          </a:xfrm>
          <a:prstGeom prst="rect">
            <a:avLst/>
          </a:prstGeom>
          <a:noFill/>
        </p:spPr>
        <p:txBody>
          <a:bodyPr wrap="square" rtlCol="0">
            <a:spAutoFit/>
          </a:bodyPr>
          <a:lstStyle/>
          <a:p>
            <a:pPr algn="ctr"/>
            <a:r>
              <a:rPr lang="ca-ES" sz="7200" dirty="0" smtClean="0">
                <a:solidFill>
                  <a:srgbClr val="000000"/>
                </a:solidFill>
              </a:rPr>
              <a:t>Gràcies</a:t>
            </a:r>
          </a:p>
          <a:p>
            <a:pPr algn="ctr"/>
            <a:r>
              <a:rPr lang="ca-ES" sz="7200" dirty="0" err="1" smtClean="0">
                <a:solidFill>
                  <a:srgbClr val="000000"/>
                </a:solidFill>
                <a:hlinkClick r:id="rId5"/>
              </a:rPr>
              <a:t>www.papsf.cat</a:t>
            </a:r>
            <a:endParaRPr lang="ca-ES" sz="7200" dirty="0" smtClean="0">
              <a:solidFill>
                <a:srgbClr val="000000"/>
              </a:solidFill>
            </a:endParaRPr>
          </a:p>
          <a:p>
            <a:pPr algn="ctr"/>
            <a:endParaRPr lang="ca-ES" sz="7200"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68313" y="260350"/>
            <a:ext cx="3003550" cy="396875"/>
          </a:xfrm>
          <a:prstGeom prst="rect">
            <a:avLst/>
          </a:prstGeom>
          <a:noFill/>
          <a:ln w="9525">
            <a:noFill/>
            <a:miter lim="800000"/>
            <a:headEnd/>
            <a:tailEnd/>
          </a:ln>
        </p:spPr>
        <p:txBody>
          <a:bodyPr wrap="none">
            <a:spAutoFit/>
          </a:bodyPr>
          <a:lstStyle/>
          <a:p>
            <a:pPr fontAlgn="base">
              <a:spcBef>
                <a:spcPct val="50000"/>
              </a:spcBef>
              <a:spcAft>
                <a:spcPct val="0"/>
              </a:spcAft>
            </a:pPr>
            <a:r>
              <a:rPr lang="ca-ES" sz="2000" b="1" smtClean="0">
                <a:solidFill>
                  <a:srgbClr val="FFFFFF"/>
                </a:solidFill>
                <a:latin typeface="Verdana" pitchFamily="34" charset="0"/>
                <a:ea typeface="ＭＳ Ｐゴシック" pitchFamily="34" charset="-128"/>
              </a:rPr>
              <a:t>Departament de Salut</a:t>
            </a:r>
            <a:endParaRPr lang="ca-ES" sz="2000" b="1" smtClean="0">
              <a:solidFill>
                <a:srgbClr val="000000"/>
              </a:solidFill>
              <a:latin typeface="Times New Roman" pitchFamily="18" charset="0"/>
              <a:ea typeface="ＭＳ Ｐゴシック" pitchFamily="34" charset="-128"/>
            </a:endParaRPr>
          </a:p>
        </p:txBody>
      </p:sp>
      <p:sp>
        <p:nvSpPr>
          <p:cNvPr id="7171" name="Títol 5"/>
          <p:cNvSpPr>
            <a:spLocks noGrp="1"/>
          </p:cNvSpPr>
          <p:nvPr>
            <p:ph type="title"/>
          </p:nvPr>
        </p:nvSpPr>
        <p:spPr/>
        <p:txBody>
          <a:bodyPr/>
          <a:lstStyle/>
          <a:p>
            <a:pPr eaLnBrk="1" hangingPunct="1">
              <a:spcBef>
                <a:spcPct val="50000"/>
              </a:spcBef>
            </a:pPr>
            <a:r>
              <a:rPr lang="ca-ES" sz="2800" smtClean="0">
                <a:solidFill>
                  <a:schemeClr val="accent2"/>
                </a:solidFill>
                <a:ea typeface="ＭＳ Ｐゴシック" pitchFamily="34" charset="-128"/>
              </a:rPr>
              <a:t>Conseqüències de fumar </a:t>
            </a:r>
            <a:br>
              <a:rPr lang="ca-ES" sz="2800" smtClean="0">
                <a:solidFill>
                  <a:schemeClr val="accent2"/>
                </a:solidFill>
                <a:ea typeface="ＭＳ Ｐゴシック" pitchFamily="34" charset="-128"/>
              </a:rPr>
            </a:br>
            <a:r>
              <a:rPr lang="ca-ES" sz="2800" smtClean="0">
                <a:solidFill>
                  <a:schemeClr val="accent2"/>
                </a:solidFill>
                <a:ea typeface="ＭＳ Ｐゴシック" pitchFamily="34" charset="-128"/>
              </a:rPr>
              <a:t>cigarretes electròniques</a:t>
            </a:r>
          </a:p>
        </p:txBody>
      </p:sp>
      <p:sp>
        <p:nvSpPr>
          <p:cNvPr id="7172" name="Contenidor de contingut 6"/>
          <p:cNvSpPr>
            <a:spLocks noGrp="1"/>
          </p:cNvSpPr>
          <p:nvPr>
            <p:ph idx="1"/>
          </p:nvPr>
        </p:nvSpPr>
        <p:spPr>
          <a:xfrm>
            <a:off x="755650" y="1557338"/>
            <a:ext cx="7773988" cy="3602037"/>
          </a:xfrm>
        </p:spPr>
        <p:txBody>
          <a:bodyPr/>
          <a:lstStyle/>
          <a:p>
            <a:pPr marL="0" indent="0" algn="just" eaLnBrk="1" hangingPunct="1">
              <a:spcBef>
                <a:spcPct val="50000"/>
              </a:spcBef>
              <a:buFont typeface="Wingdings" pitchFamily="2" charset="2"/>
              <a:buNone/>
            </a:pPr>
            <a:r>
              <a:rPr lang="ca-ES" sz="2400" b="1" u="sng" dirty="0" smtClean="0">
                <a:ea typeface="ＭＳ Ｐゴシック" pitchFamily="34" charset="-128"/>
              </a:rPr>
              <a:t>Conseqüències en l</a:t>
            </a:r>
            <a:r>
              <a:rPr lang="ca-ES" altLang="en-US" sz="2400" b="1" u="sng" dirty="0" smtClean="0">
                <a:ea typeface="ＭＳ Ｐゴシック" pitchFamily="34" charset="-128"/>
              </a:rPr>
              <a:t>’à</a:t>
            </a:r>
            <a:r>
              <a:rPr lang="ca-ES" altLang="ja-JP" sz="2400" b="1" u="sng" dirty="0" smtClean="0">
                <a:ea typeface="ＭＳ Ｐゴシック" pitchFamily="34" charset="-128"/>
              </a:rPr>
              <a:t>mbit de la salut pública</a:t>
            </a:r>
            <a:r>
              <a:rPr lang="ca-ES" altLang="ja-JP" sz="2400" b="1" dirty="0" smtClean="0">
                <a:ea typeface="ＭＳ Ｐゴシック" pitchFamily="34" charset="-128"/>
              </a:rPr>
              <a:t>: </a:t>
            </a:r>
          </a:p>
          <a:p>
            <a:pPr marL="0" indent="0" algn="just" eaLnBrk="1" hangingPunct="1">
              <a:spcBef>
                <a:spcPct val="50000"/>
              </a:spcBef>
              <a:buFont typeface="Wingdings" pitchFamily="2" charset="2"/>
              <a:buNone/>
            </a:pPr>
            <a:endParaRPr lang="ca-ES" sz="2400" b="1" u="sng" dirty="0" smtClean="0">
              <a:ea typeface="ＭＳ Ｐゴシック" pitchFamily="34" charset="-128"/>
            </a:endParaRPr>
          </a:p>
          <a:p>
            <a:pPr marL="0" indent="0" algn="just" eaLnBrk="1" hangingPunct="1">
              <a:spcBef>
                <a:spcPct val="50000"/>
              </a:spcBef>
              <a:buFont typeface="Arial" charset="0"/>
              <a:buAutoNum type="arabicPeriod"/>
            </a:pPr>
            <a:r>
              <a:rPr lang="ca-ES" sz="2400" b="1" dirty="0" smtClean="0">
                <a:ea typeface="ＭＳ Ｐゴシック" pitchFamily="34" charset="-128"/>
              </a:rPr>
              <a:t> Fumar cigarretes electròniques </a:t>
            </a:r>
            <a:r>
              <a:rPr lang="ca-ES" sz="2400" dirty="0" smtClean="0">
                <a:ea typeface="ＭＳ Ｐゴシック" pitchFamily="34" charset="-128"/>
              </a:rPr>
              <a:t>pot fer mantenir el consum </a:t>
            </a:r>
            <a:r>
              <a:rPr lang="ca-ES" sz="2400" b="1" dirty="0" smtClean="0">
                <a:ea typeface="ＭＳ Ｐゴシック" pitchFamily="34" charset="-128"/>
              </a:rPr>
              <a:t>en llocs públics, en què s</a:t>
            </a:r>
            <a:r>
              <a:rPr lang="ca-ES" altLang="en-US" sz="2400" b="1" dirty="0" smtClean="0">
                <a:ea typeface="ＭＳ Ｐゴシック" pitchFamily="34" charset="-128"/>
              </a:rPr>
              <a:t>’</a:t>
            </a:r>
            <a:r>
              <a:rPr lang="ca-ES" sz="2400" b="1" dirty="0" smtClean="0">
                <a:ea typeface="ＭＳ Ｐゴシック" pitchFamily="34" charset="-128"/>
              </a:rPr>
              <a:t>ha prohibit el fum</a:t>
            </a:r>
            <a:r>
              <a:rPr lang="ca-ES" sz="2400" dirty="0" smtClean="0">
                <a:ea typeface="ＭＳ Ｐゴシック" pitchFamily="34" charset="-128"/>
              </a:rPr>
              <a:t> des de fa anys.</a:t>
            </a:r>
            <a:endParaRPr lang="ca-ES" sz="2400" b="1" dirty="0" smtClean="0">
              <a:ea typeface="ＭＳ Ｐゴシック" pitchFamily="34" charset="-128"/>
            </a:endParaRPr>
          </a:p>
          <a:p>
            <a:pPr marL="0" indent="0" algn="just" eaLnBrk="1" hangingPunct="1">
              <a:spcBef>
                <a:spcPct val="50000"/>
              </a:spcBef>
              <a:buFont typeface="Arial" charset="0"/>
              <a:buAutoNum type="arabicPeriod"/>
            </a:pPr>
            <a:r>
              <a:rPr lang="ca-ES" sz="2400" b="1" dirty="0" smtClean="0">
                <a:ea typeface="ＭＳ Ｐゴシック" pitchFamily="34" charset="-128"/>
              </a:rPr>
              <a:t> </a:t>
            </a:r>
            <a:r>
              <a:rPr lang="ca-ES" sz="2400" dirty="0" smtClean="0">
                <a:ea typeface="ＭＳ Ｐゴシック" pitchFamily="34" charset="-128"/>
              </a:rPr>
              <a:t>No està gens clar </a:t>
            </a:r>
            <a:r>
              <a:rPr lang="ca-ES" sz="2400" b="1" dirty="0" smtClean="0">
                <a:ea typeface="ＭＳ Ｐゴシック" pitchFamily="34" charset="-128"/>
              </a:rPr>
              <a:t>que les cigarretes electròniques siguin un bon mètode per deixar de fumar tabac</a:t>
            </a:r>
            <a:r>
              <a:rPr lang="ca-ES" sz="2400" dirty="0" smtClean="0">
                <a:ea typeface="ＭＳ Ｐゴシック" pitchFamily="34" charset="-128"/>
              </a:rPr>
              <a:t>. És una promesa molt dubtosa.</a:t>
            </a:r>
            <a:r>
              <a:rPr lang="ca-ES" sz="2400" b="1" dirty="0" smtClean="0">
                <a:ea typeface="ＭＳ Ｐゴシック" pitchFamily="34" charset="-128"/>
              </a:rPr>
              <a:t> </a:t>
            </a:r>
            <a:r>
              <a:rPr lang="ca-ES" sz="2400" dirty="0" smtClean="0">
                <a:ea typeface="ＭＳ Ｐゴシック" pitchFamily="34" charset="-128"/>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468313" y="260350"/>
            <a:ext cx="3003550" cy="396875"/>
          </a:xfrm>
          <a:prstGeom prst="rect">
            <a:avLst/>
          </a:prstGeom>
          <a:noFill/>
          <a:ln w="9525">
            <a:noFill/>
            <a:miter lim="800000"/>
            <a:headEnd/>
            <a:tailEnd/>
          </a:ln>
        </p:spPr>
        <p:txBody>
          <a:bodyPr wrap="none">
            <a:spAutoFit/>
          </a:bodyPr>
          <a:lstStyle/>
          <a:p>
            <a:r>
              <a:rPr lang="ca-ES" sz="2000">
                <a:solidFill>
                  <a:srgbClr val="FFFFFF"/>
                </a:solidFill>
                <a:latin typeface="Verdana" pitchFamily="34" charset="0"/>
              </a:rPr>
              <a:t>Departament de Salut</a:t>
            </a:r>
            <a:endParaRPr lang="ca-ES" sz="2000">
              <a:solidFill>
                <a:srgbClr val="000000"/>
              </a:solidFill>
              <a:latin typeface="Times New Roman" pitchFamily="18" charset="0"/>
            </a:endParaRPr>
          </a:p>
        </p:txBody>
      </p:sp>
      <p:sp>
        <p:nvSpPr>
          <p:cNvPr id="14339" name="Títol 5"/>
          <p:cNvSpPr>
            <a:spLocks noGrp="1"/>
          </p:cNvSpPr>
          <p:nvPr>
            <p:ph type="title"/>
          </p:nvPr>
        </p:nvSpPr>
        <p:spPr>
          <a:xfrm>
            <a:off x="684213" y="260350"/>
            <a:ext cx="7773987" cy="1196975"/>
          </a:xfrm>
        </p:spPr>
        <p:txBody>
          <a:bodyPr/>
          <a:lstStyle/>
          <a:p>
            <a:pPr eaLnBrk="1" hangingPunct="1">
              <a:spcBef>
                <a:spcPct val="50000"/>
              </a:spcBef>
            </a:pPr>
            <a:r>
              <a:rPr lang="ca-ES" sz="2800" dirty="0" smtClean="0">
                <a:solidFill>
                  <a:schemeClr val="accent2"/>
                </a:solidFill>
                <a:ea typeface="ＭＳ Ｐゴシック" pitchFamily="34" charset="-128"/>
              </a:rPr>
              <a:t>Regulació actual de les cigarretes electròniques </a:t>
            </a:r>
            <a:endParaRPr lang="ca-ES" sz="1400" dirty="0" smtClean="0">
              <a:solidFill>
                <a:schemeClr val="accent2"/>
              </a:solidFill>
              <a:ea typeface="ＭＳ Ｐゴシック" pitchFamily="34" charset="-128"/>
            </a:endParaRPr>
          </a:p>
        </p:txBody>
      </p:sp>
      <p:sp>
        <p:nvSpPr>
          <p:cNvPr id="14340" name="Contenidor de contingut 6"/>
          <p:cNvSpPr>
            <a:spLocks noGrp="1"/>
          </p:cNvSpPr>
          <p:nvPr>
            <p:ph idx="1"/>
          </p:nvPr>
        </p:nvSpPr>
        <p:spPr>
          <a:xfrm>
            <a:off x="755650" y="1412875"/>
            <a:ext cx="8135938" cy="2456057"/>
          </a:xfrm>
        </p:spPr>
        <p:txBody>
          <a:bodyPr/>
          <a:lstStyle/>
          <a:p>
            <a:pPr algn="just"/>
            <a:endParaRPr lang="ca-ES" sz="2400" dirty="0" smtClean="0">
              <a:ea typeface="ＭＳ Ｐゴシック" pitchFamily="34" charset="-128"/>
            </a:endParaRPr>
          </a:p>
          <a:p>
            <a:pPr marL="0" indent="0" algn="just">
              <a:buNone/>
            </a:pPr>
            <a:r>
              <a:rPr lang="ca-ES" sz="2400" dirty="0" smtClean="0">
                <a:ea typeface="ＭＳ Ｐゴシック" pitchFamily="34" charset="-128"/>
              </a:rPr>
              <a:t>Actualment, </a:t>
            </a:r>
            <a:r>
              <a:rPr lang="ca-ES" sz="2400" b="1" dirty="0" smtClean="0">
                <a:ea typeface="ＭＳ Ｐゴシック" pitchFamily="34" charset="-128"/>
              </a:rPr>
              <a:t>no hi ha cap normativa </a:t>
            </a:r>
            <a:r>
              <a:rPr lang="ca-ES" sz="2400" dirty="0" smtClean="0">
                <a:ea typeface="ＭＳ Ｐゴシック" pitchFamily="34" charset="-128"/>
              </a:rPr>
              <a:t>que reguli les cigarretes electròniques, ni tampoc els àmbits en què es poden usar, ni les substàncies dels preparats amb què es carreguen, ni el marc en què se’n fa publicitat.</a:t>
            </a:r>
          </a:p>
          <a:p>
            <a:pPr algn="just"/>
            <a:endParaRPr lang="ca-ES" sz="2400" dirty="0" smtClean="0">
              <a:ea typeface="ＭＳ Ｐゴシック" pitchFamily="34" charset="-128"/>
            </a:endParaRPr>
          </a:p>
        </p:txBody>
      </p:sp>
      <p:pic>
        <p:nvPicPr>
          <p:cNvPr id="5"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4968552" y="3284984"/>
            <a:ext cx="3995936" cy="3536409"/>
          </a:xfrm>
          <a:prstGeom prst="rect">
            <a:avLst/>
          </a:prstGeom>
          <a:noFill/>
          <a:ln w="9525">
            <a:noFill/>
            <a:miter lim="800000"/>
            <a:headEnd/>
            <a:tailEnd/>
          </a:ln>
        </p:spPr>
      </p:pic>
      <p:pic>
        <p:nvPicPr>
          <p:cNvPr id="6" name="Picture 2"/>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533262" y="3573016"/>
            <a:ext cx="3110746"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p:txBody>
          <a:bodyPr/>
          <a:lstStyle/>
          <a:p>
            <a:endParaRPr lang="ca-ES"/>
          </a:p>
        </p:txBody>
      </p:sp>
      <p:sp>
        <p:nvSpPr>
          <p:cNvPr id="3" name="Subtítol 2"/>
          <p:cNvSpPr>
            <a:spLocks noGrp="1"/>
          </p:cNvSpPr>
          <p:nvPr>
            <p:ph type="subTitle" idx="1"/>
          </p:nvPr>
        </p:nvSpPr>
        <p:spPr/>
        <p:txBody>
          <a:bodyPr/>
          <a:lstStyle/>
          <a:p>
            <a:endParaRPr lang="ca-ES"/>
          </a:p>
        </p:txBody>
      </p:sp>
      <p:pic>
        <p:nvPicPr>
          <p:cNvPr id="5123" name="Picture 3"/>
          <p:cNvPicPr>
            <a:picLocks noChangeAspect="1" noChangeArrowheads="1"/>
          </p:cNvPicPr>
          <p:nvPr/>
        </p:nvPicPr>
        <p:blipFill>
          <a:blip r:embed="rId2" cstate="email"/>
          <a:srcRect/>
          <a:stretch>
            <a:fillRect/>
          </a:stretch>
        </p:blipFill>
        <p:spPr bwMode="auto">
          <a:xfrm>
            <a:off x="432495" y="1556792"/>
            <a:ext cx="8387977" cy="4752528"/>
          </a:xfrm>
          <a:prstGeom prst="rect">
            <a:avLst/>
          </a:prstGeom>
          <a:noFill/>
          <a:ln w="9525">
            <a:noFill/>
            <a:miter lim="800000"/>
            <a:headEnd/>
            <a:tailEnd/>
          </a:ln>
          <a:effectLst/>
        </p:spPr>
      </p:pic>
      <p:sp>
        <p:nvSpPr>
          <p:cNvPr id="6" name="Títol 1"/>
          <p:cNvSpPr txBox="1">
            <a:spLocks/>
          </p:cNvSpPr>
          <p:nvPr/>
        </p:nvSpPr>
        <p:spPr>
          <a:xfrm>
            <a:off x="0" y="-27384"/>
            <a:ext cx="9144000" cy="1143000"/>
          </a:xfrm>
          <a:prstGeom prst="rect">
            <a:avLst/>
          </a:prstGeom>
        </p:spPr>
        <p:txBody>
          <a:bodyPr vert="horz" lIns="91440" tIns="45720" rIns="91440" bIns="45720" rtlCol="0" anchor="ctr">
            <a:normAutofit fontScale="70000" lnSpcReduction="20000"/>
          </a:bodyPr>
          <a:lstStyle/>
          <a:p>
            <a:pPr algn="ctr">
              <a:spcBef>
                <a:spcPct val="0"/>
              </a:spcBef>
              <a:defRPr/>
            </a:pPr>
            <a:r>
              <a:rPr lang="ca-ES" sz="7600" dirty="0" smtClean="0">
                <a:solidFill>
                  <a:srgbClr val="C00000"/>
                </a:solidFill>
              </a:rPr>
              <a:t>Roda de Premsa </a:t>
            </a:r>
            <a:r>
              <a:rPr lang="ca-ES" sz="4000" dirty="0" smtClean="0">
                <a:solidFill>
                  <a:prstClr val="black"/>
                </a:solidFill>
              </a:rPr>
              <a:t>31 de juliol de 2013, a l’ ICO</a:t>
            </a:r>
            <a:endParaRPr lang="ca-ES" sz="3100" dirty="0" smtClean="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518864" y="1124744"/>
            <a:ext cx="8229600" cy="4525963"/>
          </a:xfrm>
        </p:spPr>
        <p:txBody>
          <a:bodyPr>
            <a:noAutofit/>
          </a:bodyPr>
          <a:lstStyle/>
          <a:p>
            <a:pPr marL="0" indent="0" algn="just">
              <a:buNone/>
            </a:pPr>
            <a:r>
              <a:rPr lang="ca-ES" sz="1800" dirty="0" smtClean="0">
                <a:latin typeface="Arial" pitchFamily="34" charset="0"/>
                <a:cs typeface="Arial" pitchFamily="34" charset="0"/>
              </a:rPr>
              <a:t>Els </a:t>
            </a:r>
            <a:r>
              <a:rPr lang="ca-ES" sz="1800" dirty="0">
                <a:latin typeface="Arial" pitchFamily="34" charset="0"/>
                <a:cs typeface="Arial" pitchFamily="34" charset="0"/>
              </a:rPr>
              <a:t>hospitals, centres de salut i altres centres sanitaris</a:t>
            </a:r>
            <a:r>
              <a:rPr lang="ca-ES" sz="1800" dirty="0" smtClean="0">
                <a:latin typeface="Arial" pitchFamily="34" charset="0"/>
                <a:cs typeface="Arial" pitchFamily="34" charset="0"/>
              </a:rPr>
              <a:t>:</a:t>
            </a:r>
          </a:p>
          <a:p>
            <a:pPr algn="just">
              <a:buNone/>
            </a:pPr>
            <a:endParaRPr lang="ca-ES" sz="1800" dirty="0" smtClean="0">
              <a:latin typeface="Arial" pitchFamily="34" charset="0"/>
              <a:cs typeface="Arial" pitchFamily="34" charset="0"/>
            </a:endParaRPr>
          </a:p>
          <a:p>
            <a:pPr algn="just"/>
            <a:r>
              <a:rPr lang="ca-ES" sz="1800" b="1" dirty="0" smtClean="0">
                <a:latin typeface="Arial" pitchFamily="34" charset="0"/>
                <a:cs typeface="Arial" pitchFamily="34" charset="0"/>
              </a:rPr>
              <a:t>Prohibeixin </a:t>
            </a:r>
            <a:r>
              <a:rPr lang="ca-ES" sz="1800" b="1" dirty="0">
                <a:latin typeface="Arial" pitchFamily="34" charset="0"/>
                <a:cs typeface="Arial" pitchFamily="34" charset="0"/>
              </a:rPr>
              <a:t>per normativa pròpia de règim intern l'ús de cigarretes electròniques </a:t>
            </a:r>
            <a:r>
              <a:rPr lang="ca-ES" sz="1800" dirty="0">
                <a:latin typeface="Arial" pitchFamily="34" charset="0"/>
                <a:cs typeface="Arial" pitchFamily="34" charset="0"/>
              </a:rPr>
              <a:t>en les seves dependències, tant en els llocs tancats (edificis) com en el seu recinte a l'aire lliure, </a:t>
            </a:r>
            <a:r>
              <a:rPr lang="ca-ES" sz="1800" b="1" dirty="0">
                <a:latin typeface="Arial" pitchFamily="34" charset="0"/>
                <a:cs typeface="Arial" pitchFamily="34" charset="0"/>
              </a:rPr>
              <a:t>de forma similar al que estableix l'actual normativa (llei 42/2010) </a:t>
            </a:r>
            <a:r>
              <a:rPr lang="ca-ES" sz="1800" dirty="0">
                <a:latin typeface="Arial" pitchFamily="34" charset="0"/>
                <a:cs typeface="Arial" pitchFamily="34" charset="0"/>
              </a:rPr>
              <a:t>de mesures sanitàries de control del tabaquisme per als productes del tabac.</a:t>
            </a:r>
          </a:p>
          <a:p>
            <a:pPr algn="just"/>
            <a:r>
              <a:rPr lang="ca-ES" sz="1800" dirty="0" smtClean="0">
                <a:latin typeface="Arial" pitchFamily="34" charset="0"/>
                <a:cs typeface="Arial" pitchFamily="34" charset="0"/>
              </a:rPr>
              <a:t>Prohibeixin </a:t>
            </a:r>
            <a:r>
              <a:rPr lang="ca-ES" sz="1800" dirty="0">
                <a:latin typeface="Arial" pitchFamily="34" charset="0"/>
                <a:cs typeface="Arial" pitchFamily="34" charset="0"/>
              </a:rPr>
              <a:t>per normativa pròpia de règim intern </a:t>
            </a:r>
            <a:r>
              <a:rPr lang="ca-ES" sz="1800" b="1" dirty="0">
                <a:latin typeface="Arial" pitchFamily="34" charset="0"/>
                <a:cs typeface="Arial" pitchFamily="34" charset="0"/>
              </a:rPr>
              <a:t>la venda, promoció o publicitat</a:t>
            </a:r>
            <a:r>
              <a:rPr lang="ca-ES" sz="1800" dirty="0">
                <a:latin typeface="Arial" pitchFamily="34" charset="0"/>
                <a:cs typeface="Arial" pitchFamily="34" charset="0"/>
              </a:rPr>
              <a:t> d'aquests dispositius en les seves dependències, </a:t>
            </a:r>
            <a:r>
              <a:rPr lang="ca-ES" sz="1800" b="1" dirty="0">
                <a:latin typeface="Arial" pitchFamily="34" charset="0"/>
                <a:cs typeface="Arial" pitchFamily="34" charset="0"/>
              </a:rPr>
              <a:t>de forma similar al que estableix l'actual normativa (llei 42/2010)</a:t>
            </a:r>
            <a:r>
              <a:rPr lang="ca-ES" sz="1800" dirty="0">
                <a:latin typeface="Arial" pitchFamily="34" charset="0"/>
                <a:cs typeface="Arial" pitchFamily="34" charset="0"/>
              </a:rPr>
              <a:t> de mesures sanitàries de control del tabaquisme per als productes del tabac</a:t>
            </a:r>
            <a:r>
              <a:rPr lang="ca-ES" sz="1800" dirty="0" smtClean="0">
                <a:latin typeface="Arial" pitchFamily="34" charset="0"/>
                <a:cs typeface="Arial" pitchFamily="34" charset="0"/>
              </a:rPr>
              <a:t>.</a:t>
            </a:r>
          </a:p>
          <a:p>
            <a:pPr algn="just"/>
            <a:endParaRPr lang="ca-ES" sz="1800" dirty="0" smtClean="0">
              <a:latin typeface="Arial" pitchFamily="34" charset="0"/>
              <a:cs typeface="Arial" pitchFamily="34" charset="0"/>
            </a:endParaRPr>
          </a:p>
          <a:p>
            <a:pPr algn="just"/>
            <a:endParaRPr lang="ca-ES" sz="1800" dirty="0">
              <a:latin typeface="Arial" pitchFamily="34" charset="0"/>
              <a:cs typeface="Arial" pitchFamily="34" charset="0"/>
            </a:endParaRPr>
          </a:p>
          <a:p>
            <a:pPr marL="0" indent="0" algn="just">
              <a:buNone/>
            </a:pPr>
            <a:endParaRPr lang="ca-ES" sz="1800" b="1" dirty="0" smtClean="0"/>
          </a:p>
          <a:p>
            <a:pPr marL="0" indent="0" algn="just">
              <a:buNone/>
            </a:pPr>
            <a:endParaRPr lang="ca-ES" sz="1800" b="1" dirty="0" smtClean="0"/>
          </a:p>
          <a:p>
            <a:pPr marL="0" indent="0" algn="just">
              <a:buNone/>
            </a:pPr>
            <a:r>
              <a:rPr lang="ca-ES" sz="1800" b="1" dirty="0" smtClean="0"/>
              <a:t>L’Agència </a:t>
            </a:r>
            <a:r>
              <a:rPr lang="ca-ES" sz="1800" b="1" dirty="0"/>
              <a:t>de Salut Pública de Catalunya (ASPCAT) ha donat suport a la iniciativa </a:t>
            </a:r>
            <a:r>
              <a:rPr lang="ca-ES" sz="1800" b="1" dirty="0" smtClean="0"/>
              <a:t>d’evitar </a:t>
            </a:r>
            <a:r>
              <a:rPr lang="ca-ES" sz="1800" b="1" dirty="0"/>
              <a:t>el seu ús i venda en centres sanitaris i de desaconsellar-ne l’ús als ciutadans. </a:t>
            </a:r>
          </a:p>
          <a:p>
            <a:pPr algn="just"/>
            <a:endParaRPr lang="ca-ES" sz="1800" dirty="0" smtClean="0">
              <a:latin typeface="Arial" pitchFamily="34" charset="0"/>
              <a:cs typeface="Arial" pitchFamily="34" charset="0"/>
            </a:endParaRPr>
          </a:p>
        </p:txBody>
      </p:sp>
      <p:sp>
        <p:nvSpPr>
          <p:cNvPr id="4" name="Títol 1"/>
          <p:cNvSpPr txBox="1">
            <a:spLocks/>
          </p:cNvSpPr>
          <p:nvPr/>
        </p:nvSpPr>
        <p:spPr>
          <a:xfrm>
            <a:off x="0" y="-27384"/>
            <a:ext cx="9144000" cy="1143000"/>
          </a:xfrm>
          <a:prstGeom prst="rect">
            <a:avLst/>
          </a:prstGeom>
        </p:spPr>
        <p:txBody>
          <a:bodyPr vert="horz" lIns="91440" tIns="45720" rIns="91440" bIns="45720" rtlCol="0" anchor="ctr">
            <a:normAutofit/>
          </a:bodyPr>
          <a:lstStyle/>
          <a:p>
            <a:pPr>
              <a:spcBef>
                <a:spcPct val="0"/>
              </a:spcBef>
              <a:defRPr/>
            </a:pPr>
            <a:r>
              <a:rPr lang="ca-ES" sz="4400" dirty="0" smtClean="0">
                <a:solidFill>
                  <a:srgbClr val="C00000"/>
                </a:solidFill>
              </a:rPr>
              <a:t>Posicionament xarxes </a:t>
            </a:r>
            <a:r>
              <a:rPr lang="ca-ES" sz="2400" dirty="0" smtClean="0">
                <a:solidFill>
                  <a:srgbClr val="C00000"/>
                </a:solidFill>
              </a:rPr>
              <a:t>(juliol 2013)</a:t>
            </a:r>
          </a:p>
        </p:txBody>
      </p:sp>
      <p:pic>
        <p:nvPicPr>
          <p:cNvPr id="5" name="Imatge 4" descr="Logo XCHsF.jpg"/>
          <p:cNvPicPr>
            <a:picLocks noChangeAspect="1"/>
          </p:cNvPicPr>
          <p:nvPr/>
        </p:nvPicPr>
        <p:blipFill>
          <a:blip r:embed="rId2" cstate="print"/>
          <a:stretch>
            <a:fillRect/>
          </a:stretch>
        </p:blipFill>
        <p:spPr>
          <a:xfrm>
            <a:off x="611560" y="4750138"/>
            <a:ext cx="2520000" cy="479062"/>
          </a:xfrm>
          <a:prstGeom prst="rect">
            <a:avLst/>
          </a:prstGeom>
        </p:spPr>
      </p:pic>
      <p:pic>
        <p:nvPicPr>
          <p:cNvPr id="7" name="Imatge 6" descr="PAPSF HORITZONTAL BLANC.jpg"/>
          <p:cNvPicPr>
            <a:picLocks noChangeAspect="1"/>
          </p:cNvPicPr>
          <p:nvPr/>
        </p:nvPicPr>
        <p:blipFill>
          <a:blip r:embed="rId3" cstate="print"/>
          <a:stretch>
            <a:fillRect/>
          </a:stretch>
        </p:blipFill>
        <p:spPr>
          <a:xfrm>
            <a:off x="7144279" y="4653192"/>
            <a:ext cx="1460169" cy="504000"/>
          </a:xfrm>
          <a:prstGeom prst="rect">
            <a:avLst/>
          </a:prstGeom>
        </p:spPr>
      </p:pic>
      <p:pic>
        <p:nvPicPr>
          <p:cNvPr id="8" name="Imatge 7" descr="aspc_color_h2.jpg"/>
          <p:cNvPicPr>
            <a:picLocks noChangeAspect="1"/>
          </p:cNvPicPr>
          <p:nvPr/>
        </p:nvPicPr>
        <p:blipFill>
          <a:blip r:embed="rId4" cstate="print"/>
          <a:stretch>
            <a:fillRect/>
          </a:stretch>
        </p:blipFill>
        <p:spPr>
          <a:xfrm>
            <a:off x="3586704" y="4824960"/>
            <a:ext cx="3145536" cy="332232"/>
          </a:xfrm>
          <a:prstGeom prst="rect">
            <a:avLst/>
          </a:prstGeom>
        </p:spPr>
      </p:pic>
      <p:pic>
        <p:nvPicPr>
          <p:cNvPr id="9" name="Picture 3"/>
          <p:cNvPicPr>
            <a:picLocks noChangeAspect="1" noChangeArrowheads="1"/>
          </p:cNvPicPr>
          <p:nvPr/>
        </p:nvPicPr>
        <p:blipFill>
          <a:blip r:embed="rId5" cstate="print">
            <a:clrChange>
              <a:clrFrom>
                <a:srgbClr val="FFFFFF"/>
              </a:clrFrom>
              <a:clrTo>
                <a:srgbClr val="FFFFFF">
                  <a:alpha val="0"/>
                </a:srgbClr>
              </a:clrTo>
            </a:clrChange>
          </a:blip>
          <a:srcRect l="67311" t="17516" r="2958" b="44094"/>
          <a:stretch>
            <a:fillRect/>
          </a:stretch>
        </p:blipFill>
        <p:spPr bwMode="auto">
          <a:xfrm>
            <a:off x="6407696" y="0"/>
            <a:ext cx="2736304" cy="19865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468313" y="260350"/>
            <a:ext cx="3003550" cy="396875"/>
          </a:xfrm>
          <a:prstGeom prst="rect">
            <a:avLst/>
          </a:prstGeom>
          <a:noFill/>
          <a:ln w="9525">
            <a:noFill/>
            <a:miter lim="800000"/>
            <a:headEnd/>
            <a:tailEnd/>
          </a:ln>
        </p:spPr>
        <p:txBody>
          <a:bodyPr wrap="none">
            <a:spAutoFit/>
          </a:bodyPr>
          <a:lstStyle/>
          <a:p>
            <a:pPr fontAlgn="base">
              <a:spcBef>
                <a:spcPct val="50000"/>
              </a:spcBef>
              <a:spcAft>
                <a:spcPct val="0"/>
              </a:spcAft>
            </a:pPr>
            <a:r>
              <a:rPr lang="ca-ES" sz="2000" b="1" smtClean="0">
                <a:solidFill>
                  <a:srgbClr val="FFFFFF"/>
                </a:solidFill>
                <a:latin typeface="Verdana" pitchFamily="34" charset="0"/>
                <a:ea typeface="ＭＳ Ｐゴシック" pitchFamily="34" charset="-128"/>
              </a:rPr>
              <a:t>Departament de Salut</a:t>
            </a:r>
            <a:endParaRPr lang="ca-ES" sz="2000" b="1" smtClean="0">
              <a:solidFill>
                <a:srgbClr val="000000"/>
              </a:solidFill>
              <a:latin typeface="Times New Roman" pitchFamily="18" charset="0"/>
              <a:ea typeface="ＭＳ Ｐゴシック" pitchFamily="34" charset="-128"/>
            </a:endParaRPr>
          </a:p>
        </p:txBody>
      </p:sp>
      <p:sp>
        <p:nvSpPr>
          <p:cNvPr id="15363" name="Títol 5"/>
          <p:cNvSpPr>
            <a:spLocks noGrp="1"/>
          </p:cNvSpPr>
          <p:nvPr>
            <p:ph type="title"/>
          </p:nvPr>
        </p:nvSpPr>
        <p:spPr>
          <a:xfrm>
            <a:off x="684213" y="260350"/>
            <a:ext cx="7773987" cy="1196975"/>
          </a:xfrm>
        </p:spPr>
        <p:txBody>
          <a:bodyPr/>
          <a:lstStyle/>
          <a:p>
            <a:pPr eaLnBrk="1" hangingPunct="1">
              <a:spcBef>
                <a:spcPct val="50000"/>
              </a:spcBef>
            </a:pPr>
            <a:r>
              <a:rPr lang="ca-ES" sz="2800" dirty="0" smtClean="0">
                <a:solidFill>
                  <a:schemeClr val="accent2"/>
                </a:solidFill>
                <a:ea typeface="ＭＳ Ｐゴシック" pitchFamily="34" charset="-128"/>
              </a:rPr>
              <a:t>Regulació actual de les cigarretes electròniques</a:t>
            </a:r>
            <a:endParaRPr lang="ca-ES" sz="1400" dirty="0" smtClean="0">
              <a:solidFill>
                <a:schemeClr val="accent2"/>
              </a:solidFill>
              <a:ea typeface="ＭＳ Ｐゴシック" pitchFamily="34" charset="-128"/>
            </a:endParaRPr>
          </a:p>
        </p:txBody>
      </p:sp>
      <p:sp>
        <p:nvSpPr>
          <p:cNvPr id="15364" name="Contenidor de contingut 6"/>
          <p:cNvSpPr>
            <a:spLocks noGrp="1"/>
          </p:cNvSpPr>
          <p:nvPr>
            <p:ph idx="1"/>
          </p:nvPr>
        </p:nvSpPr>
        <p:spPr>
          <a:xfrm>
            <a:off x="684213" y="2035640"/>
            <a:ext cx="8064500" cy="3182410"/>
          </a:xfrm>
        </p:spPr>
        <p:txBody>
          <a:bodyPr/>
          <a:lstStyle/>
          <a:p>
            <a:pPr algn="just"/>
            <a:endParaRPr lang="ca-ES" sz="2400" dirty="0" smtClean="0">
              <a:ea typeface="ＭＳ Ｐゴシック" pitchFamily="34" charset="-128"/>
            </a:endParaRPr>
          </a:p>
          <a:p>
            <a:pPr algn="just"/>
            <a:r>
              <a:rPr lang="ca-ES" sz="2000" dirty="0" smtClean="0">
                <a:ea typeface="ＭＳ Ｐゴシック" pitchFamily="34" charset="-128"/>
              </a:rPr>
              <a:t>L</a:t>
            </a:r>
            <a:r>
              <a:rPr lang="ca-ES" altLang="en-US" sz="2000" dirty="0" smtClean="0">
                <a:ea typeface="ＭＳ Ｐゴシック" pitchFamily="34" charset="-128"/>
              </a:rPr>
              <a:t>’</a:t>
            </a:r>
            <a:r>
              <a:rPr lang="ca-ES" sz="2000" b="1" dirty="0" smtClean="0">
                <a:ea typeface="ＭＳ Ｐゴシック" pitchFamily="34" charset="-128"/>
              </a:rPr>
              <a:t>OMS </a:t>
            </a:r>
            <a:r>
              <a:rPr lang="ca-ES" sz="2000" dirty="0" smtClean="0">
                <a:ea typeface="ＭＳ Ｐゴシック" pitchFamily="34" charset="-128"/>
              </a:rPr>
              <a:t>desaconsella les cigarretes electròniques </a:t>
            </a:r>
            <a:r>
              <a:rPr lang="ca-ES" altLang="en-US" sz="2000" dirty="0" smtClean="0">
                <a:ea typeface="ＭＳ Ｐゴシック" pitchFamily="34" charset="-128"/>
              </a:rPr>
              <a:t>“</a:t>
            </a:r>
            <a:r>
              <a:rPr lang="ca-ES" altLang="ja-JP" sz="2000" dirty="0" smtClean="0">
                <a:ea typeface="ＭＳ Ｐゴシック" pitchFamily="34" charset="-128"/>
              </a:rPr>
              <a:t>fins que no hi hagi dades que demostrin que són productes segurs, eficaços i de qualitat acceptable, i que això estigui certificat per un organisme regulador nacional competent</a:t>
            </a:r>
            <a:r>
              <a:rPr lang="ca-ES" altLang="en-US" sz="2000" dirty="0" smtClean="0">
                <a:ea typeface="ＭＳ Ｐゴシック" pitchFamily="34" charset="-128"/>
              </a:rPr>
              <a:t>”</a:t>
            </a:r>
            <a:r>
              <a:rPr lang="ca-ES" altLang="ja-JP" sz="2000" dirty="0" smtClean="0">
                <a:ea typeface="ＭＳ Ｐゴシック" pitchFamily="34" charset="-128"/>
              </a:rPr>
              <a:t>. </a:t>
            </a:r>
          </a:p>
          <a:p>
            <a:pPr algn="just">
              <a:buNone/>
            </a:pPr>
            <a:endParaRPr lang="en-US" sz="2400" dirty="0" smtClean="0">
              <a:ea typeface="ＭＳ Ｐゴシック" pitchFamily="34" charset="-128"/>
            </a:endParaRPr>
          </a:p>
          <a:p>
            <a:pPr algn="just"/>
            <a:r>
              <a:rPr lang="ca-ES" sz="2000" dirty="0" smtClean="0">
                <a:ea typeface="ＭＳ Ｐゴシック" pitchFamily="34" charset="-128"/>
              </a:rPr>
              <a:t>El </a:t>
            </a:r>
            <a:r>
              <a:rPr lang="ca-ES" sz="2000" b="1" dirty="0" smtClean="0">
                <a:ea typeface="ＭＳ Ｐゴシック" pitchFamily="34" charset="-128"/>
              </a:rPr>
              <a:t>Parlament Europeu </a:t>
            </a:r>
            <a:r>
              <a:rPr lang="ca-ES" sz="2000" dirty="0" smtClean="0">
                <a:ea typeface="ＭＳ Ｐゴシック" pitchFamily="34" charset="-128"/>
              </a:rPr>
              <a:t>està estudiant una proposta de directiva que considera que les cigarretes electròniques han de tractar-se com a productes de tabac i no com a medicaments. </a:t>
            </a:r>
            <a:endParaRPr lang="fr-FR" sz="2000" dirty="0" smtClean="0">
              <a:ea typeface="ＭＳ Ｐゴシック" pitchFamily="34" charset="-128"/>
            </a:endParaRPr>
          </a:p>
        </p:txBody>
      </p:sp>
      <p:pic>
        <p:nvPicPr>
          <p:cNvPr id="5" name="Picture 3" descr="OMS | Organización Mundial de la Salud"/>
          <p:cNvPicPr>
            <a:picLocks noChangeAspect="1" noChangeArrowheads="1"/>
          </p:cNvPicPr>
          <p:nvPr/>
        </p:nvPicPr>
        <p:blipFill>
          <a:blip r:embed="rId3" cstate="print"/>
          <a:srcRect/>
          <a:stretch>
            <a:fillRect/>
          </a:stretch>
        </p:blipFill>
        <p:spPr bwMode="auto">
          <a:xfrm>
            <a:off x="683568" y="1628800"/>
            <a:ext cx="2381250" cy="857251"/>
          </a:xfrm>
          <a:prstGeom prst="rect">
            <a:avLst/>
          </a:prstGeom>
          <a:noFill/>
        </p:spPr>
      </p:pic>
      <p:pic>
        <p:nvPicPr>
          <p:cNvPr id="6" name="Picture 1"/>
          <p:cNvPicPr>
            <a:picLocks noChangeAspect="1" noChangeArrowheads="1"/>
          </p:cNvPicPr>
          <p:nvPr/>
        </p:nvPicPr>
        <p:blipFill>
          <a:blip r:embed="rId4" cstate="print">
            <a:clrChange>
              <a:clrFrom>
                <a:srgbClr val="FFFFFF"/>
              </a:clrFrom>
              <a:clrTo>
                <a:srgbClr val="FFFFFF">
                  <a:alpha val="0"/>
                </a:srgbClr>
              </a:clrTo>
            </a:clrChange>
          </a:blip>
          <a:srcRect l="13473" t="18993" r="75735" b="66242"/>
          <a:stretch>
            <a:fillRect/>
          </a:stretch>
        </p:blipFill>
        <p:spPr bwMode="auto">
          <a:xfrm>
            <a:off x="4427984" y="5445224"/>
            <a:ext cx="1584000" cy="1218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68313" y="260350"/>
            <a:ext cx="3003550" cy="396875"/>
          </a:xfrm>
          <a:prstGeom prst="rect">
            <a:avLst/>
          </a:prstGeom>
          <a:noFill/>
          <a:ln w="9525">
            <a:noFill/>
            <a:miter lim="800000"/>
            <a:headEnd/>
            <a:tailEnd/>
          </a:ln>
        </p:spPr>
        <p:txBody>
          <a:bodyPr wrap="none">
            <a:spAutoFit/>
          </a:bodyPr>
          <a:lstStyle/>
          <a:p>
            <a:r>
              <a:rPr lang="ca-ES" sz="2000">
                <a:solidFill>
                  <a:srgbClr val="FFFFFF"/>
                </a:solidFill>
                <a:latin typeface="Verdana" pitchFamily="34" charset="0"/>
              </a:rPr>
              <a:t>Departament de Salut</a:t>
            </a:r>
            <a:endParaRPr lang="ca-ES" sz="2000">
              <a:solidFill>
                <a:srgbClr val="000000"/>
              </a:solidFill>
              <a:latin typeface="Times New Roman" pitchFamily="18" charset="0"/>
            </a:endParaRPr>
          </a:p>
        </p:txBody>
      </p:sp>
      <p:sp>
        <p:nvSpPr>
          <p:cNvPr id="17411" name="Títol 5"/>
          <p:cNvSpPr>
            <a:spLocks noGrp="1"/>
          </p:cNvSpPr>
          <p:nvPr>
            <p:ph type="title"/>
          </p:nvPr>
        </p:nvSpPr>
        <p:spPr>
          <a:xfrm>
            <a:off x="684213" y="188913"/>
            <a:ext cx="7773987" cy="1196975"/>
          </a:xfrm>
        </p:spPr>
        <p:txBody>
          <a:bodyPr/>
          <a:lstStyle/>
          <a:p>
            <a:pPr eaLnBrk="1" hangingPunct="1">
              <a:spcBef>
                <a:spcPct val="50000"/>
              </a:spcBef>
            </a:pPr>
            <a:r>
              <a:rPr lang="ca-ES" sz="2800" dirty="0" smtClean="0">
                <a:solidFill>
                  <a:schemeClr val="accent2"/>
                </a:solidFill>
                <a:ea typeface="ＭＳ Ｐゴシック" pitchFamily="34" charset="-128"/>
              </a:rPr>
              <a:t>Què volem i perquè </a:t>
            </a:r>
            <a:endParaRPr lang="ca-ES" sz="1400" dirty="0" smtClean="0">
              <a:solidFill>
                <a:schemeClr val="accent2"/>
              </a:solidFill>
              <a:ea typeface="ＭＳ Ｐゴシック" pitchFamily="34" charset="-128"/>
            </a:endParaRPr>
          </a:p>
        </p:txBody>
      </p:sp>
      <p:sp>
        <p:nvSpPr>
          <p:cNvPr id="17412" name="Contenidor de contingut 6"/>
          <p:cNvSpPr>
            <a:spLocks noGrp="1"/>
          </p:cNvSpPr>
          <p:nvPr>
            <p:ph idx="1"/>
          </p:nvPr>
        </p:nvSpPr>
        <p:spPr>
          <a:xfrm>
            <a:off x="684213" y="2420938"/>
            <a:ext cx="8064500" cy="2689225"/>
          </a:xfrm>
        </p:spPr>
        <p:txBody>
          <a:bodyPr/>
          <a:lstStyle/>
          <a:p>
            <a:pPr marL="88900" indent="9525" algn="just">
              <a:buNone/>
              <a:defRPr/>
            </a:pPr>
            <a:r>
              <a:rPr lang="ca-ES" sz="2800" dirty="0" smtClean="0">
                <a:ea typeface="ＭＳ Ｐゴシック" pitchFamily="34" charset="-128"/>
              </a:rPr>
              <a:t>L</a:t>
            </a:r>
            <a:r>
              <a:rPr lang="ca-ES" altLang="en-US" sz="2800" dirty="0" smtClean="0">
                <a:ea typeface="ＭＳ Ｐゴシック" pitchFamily="34" charset="-128"/>
              </a:rPr>
              <a:t>’</a:t>
            </a:r>
            <a:r>
              <a:rPr lang="ca-ES" sz="2800" dirty="0" smtClean="0">
                <a:ea typeface="ＭＳ Ｐゴシック" pitchFamily="34" charset="-128"/>
              </a:rPr>
              <a:t>Agència de Salut Pública de Catalunya va demanar al Consell Assessor del Tabaquisme que estudiés les cigarretes electròniques i fes les recomanacions pertinents en matèria de salut pública. </a:t>
            </a:r>
          </a:p>
          <a:p>
            <a:pPr algn="just">
              <a:defRPr/>
            </a:pPr>
            <a:endParaRPr lang="ca-E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68313" y="260350"/>
            <a:ext cx="3003550" cy="396875"/>
          </a:xfrm>
          <a:prstGeom prst="rect">
            <a:avLst/>
          </a:prstGeom>
          <a:noFill/>
          <a:ln w="9525">
            <a:noFill/>
            <a:miter lim="800000"/>
            <a:headEnd/>
            <a:tailEnd/>
          </a:ln>
        </p:spPr>
        <p:txBody>
          <a:bodyPr wrap="none">
            <a:spAutoFit/>
          </a:bodyPr>
          <a:lstStyle/>
          <a:p>
            <a:r>
              <a:rPr lang="ca-ES" sz="2000">
                <a:solidFill>
                  <a:srgbClr val="FFFFFF"/>
                </a:solidFill>
                <a:latin typeface="Verdana" pitchFamily="34" charset="0"/>
              </a:rPr>
              <a:t>Departament de Salut</a:t>
            </a:r>
            <a:endParaRPr lang="ca-ES" sz="2000">
              <a:solidFill>
                <a:srgbClr val="000000"/>
              </a:solidFill>
              <a:latin typeface="Times New Roman" pitchFamily="18" charset="0"/>
            </a:endParaRPr>
          </a:p>
        </p:txBody>
      </p:sp>
      <p:sp>
        <p:nvSpPr>
          <p:cNvPr id="18435" name="Títol 5"/>
          <p:cNvSpPr>
            <a:spLocks noGrp="1"/>
          </p:cNvSpPr>
          <p:nvPr>
            <p:ph type="title"/>
          </p:nvPr>
        </p:nvSpPr>
        <p:spPr>
          <a:xfrm>
            <a:off x="684213" y="188913"/>
            <a:ext cx="7700962" cy="1268412"/>
          </a:xfrm>
        </p:spPr>
        <p:txBody>
          <a:bodyPr/>
          <a:lstStyle/>
          <a:p>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es-ES_tradnl" dirty="0" smtClean="0">
                <a:ea typeface="ＭＳ Ｐゴシック" pitchFamily="34" charset="-128"/>
              </a:rPr>
              <a:t/>
            </a:r>
            <a:br>
              <a:rPr lang="es-ES_tradnl" dirty="0" smtClean="0">
                <a:ea typeface="ＭＳ Ｐゴシック" pitchFamily="34" charset="-128"/>
              </a:rPr>
            </a:br>
            <a:r>
              <a:rPr lang="ca-ES" dirty="0" smtClean="0">
                <a:ea typeface="ＭＳ Ｐゴシック" pitchFamily="34" charset="-128"/>
              </a:rPr>
              <a:t>Consideracions i recomanacions del Consell Assessor de Tabaquisme </a:t>
            </a:r>
            <a:r>
              <a:rPr lang="ca-ES" sz="1400" dirty="0" smtClean="0">
                <a:ea typeface="ＭＳ Ｐゴシック" pitchFamily="34" charset="-128"/>
              </a:rPr>
              <a:t> (18 d’octubre de 2013)</a:t>
            </a:r>
            <a:endParaRPr lang="ca-ES" sz="1400" dirty="0" smtClean="0">
              <a:solidFill>
                <a:schemeClr val="accent2"/>
              </a:solidFill>
              <a:ea typeface="ＭＳ Ｐゴシック" pitchFamily="34" charset="-128"/>
            </a:endParaRPr>
          </a:p>
        </p:txBody>
      </p:sp>
      <p:sp>
        <p:nvSpPr>
          <p:cNvPr id="18436" name="Contenidor de contingut 6"/>
          <p:cNvSpPr>
            <a:spLocks noGrp="1"/>
          </p:cNvSpPr>
          <p:nvPr>
            <p:ph idx="1"/>
          </p:nvPr>
        </p:nvSpPr>
        <p:spPr>
          <a:xfrm>
            <a:off x="684213" y="1484313"/>
            <a:ext cx="8064500" cy="5041380"/>
          </a:xfrm>
        </p:spPr>
        <p:txBody>
          <a:bodyPr/>
          <a:lstStyle/>
          <a:p>
            <a:pPr marL="0" indent="0" algn="just">
              <a:buFont typeface="Wingdings" pitchFamily="2" charset="2"/>
              <a:buNone/>
              <a:defRPr/>
            </a:pPr>
            <a:r>
              <a:rPr lang="ca-ES" sz="2400" dirty="0" smtClean="0">
                <a:ea typeface="ＭＳ Ｐゴシック" pitchFamily="34" charset="-128"/>
              </a:rPr>
              <a:t>Sobre la naturalesa, seguretat i utilitat de les cigarretes electròniques:</a:t>
            </a:r>
          </a:p>
          <a:p>
            <a:pPr marL="0" indent="0" algn="just">
              <a:buFont typeface="Wingdings" pitchFamily="2" charset="2"/>
              <a:buNone/>
              <a:defRPr/>
            </a:pPr>
            <a:endParaRPr lang="ca-ES" sz="1200" u="sng" dirty="0" smtClean="0">
              <a:ea typeface="ＭＳ Ｐゴシック" pitchFamily="34" charset="-128"/>
            </a:endParaRPr>
          </a:p>
          <a:p>
            <a:pPr marL="361950" indent="-361950" algn="just">
              <a:buFont typeface="Arial" charset="0"/>
              <a:buAutoNum type="arabicPeriod"/>
              <a:defRPr/>
            </a:pPr>
            <a:r>
              <a:rPr lang="ca-ES" sz="2400" dirty="0" smtClean="0">
                <a:ea typeface="ＭＳ Ｐゴシック" pitchFamily="34" charset="-128"/>
              </a:rPr>
              <a:t>Les cigarretes electròniques </a:t>
            </a:r>
            <a:r>
              <a:rPr lang="ca-ES" sz="2400" b="1" dirty="0" smtClean="0">
                <a:ea typeface="ＭＳ Ｐゴシック" pitchFamily="34" charset="-128"/>
              </a:rPr>
              <a:t>emeten </a:t>
            </a:r>
            <a:r>
              <a:rPr lang="ca-ES" sz="2400" b="1" u="sng" dirty="0" smtClean="0">
                <a:ea typeface="ＭＳ Ｐゴシック" pitchFamily="34" charset="-128"/>
              </a:rPr>
              <a:t>nicotina, vapor d’aigua i alguns components cancerígens</a:t>
            </a:r>
            <a:r>
              <a:rPr lang="ca-ES" sz="2400" b="1" dirty="0" smtClean="0">
                <a:ea typeface="ＭＳ Ｐゴシック" pitchFamily="34" charset="-128"/>
              </a:rPr>
              <a:t> </a:t>
            </a:r>
            <a:r>
              <a:rPr lang="ca-ES" sz="2400" dirty="0" smtClean="0">
                <a:ea typeface="ＭＳ Ｐゴシック" pitchFamily="34" charset="-128"/>
              </a:rPr>
              <a:t>com el formaldehid, l’acetaldehid, l’acroleïna, les nitrosamines, així com metalls pesants (en general en dosis baixes, i amb </a:t>
            </a:r>
            <a:r>
              <a:rPr lang="ca-ES" sz="2400" b="1" dirty="0" smtClean="0">
                <a:ea typeface="ＭＳ Ｐゴシック" pitchFamily="34" charset="-128"/>
              </a:rPr>
              <a:t>variacions importants </a:t>
            </a:r>
            <a:r>
              <a:rPr lang="ca-ES" sz="2400" dirty="0" smtClean="0">
                <a:ea typeface="ＭＳ Ｐゴシック" pitchFamily="34" charset="-128"/>
              </a:rPr>
              <a:t>entre models).</a:t>
            </a:r>
          </a:p>
          <a:p>
            <a:pPr marL="0" indent="0" algn="just">
              <a:buFont typeface="Arial" charset="0"/>
              <a:buAutoNum type="arabicPeriod"/>
              <a:defRPr/>
            </a:pPr>
            <a:endParaRPr lang="fr-FR" sz="1200" dirty="0" smtClean="0">
              <a:ea typeface="ＭＳ Ｐゴシック" pitchFamily="34" charset="-128"/>
            </a:endParaRPr>
          </a:p>
          <a:p>
            <a:pPr marL="361950" indent="-361950" algn="just">
              <a:buFont typeface="Arial" charset="0"/>
              <a:buAutoNum type="arabicPeriod"/>
              <a:defRPr/>
            </a:pPr>
            <a:r>
              <a:rPr lang="ca-ES" sz="2400" dirty="0" smtClean="0">
                <a:ea typeface="ＭＳ Ｐゴシック" pitchFamily="34" charset="-128"/>
              </a:rPr>
              <a:t>Els estudis realitzats mostren </a:t>
            </a:r>
            <a:r>
              <a:rPr lang="ca-ES" sz="2400" b="1" dirty="0" smtClean="0">
                <a:ea typeface="ＭＳ Ｐゴシック" pitchFamily="34" charset="-128"/>
              </a:rPr>
              <a:t>discordances entre el contingut en nicotina </a:t>
            </a:r>
            <a:r>
              <a:rPr lang="ca-ES" sz="2400" dirty="0" smtClean="0">
                <a:ea typeface="ＭＳ Ｐゴシック" pitchFamily="34" charset="-128"/>
              </a:rPr>
              <a:t>expressat pels fabricants i distribuïdors de les cigarretes electròniques i el que realment emeten, amb àmplies variacions. </a:t>
            </a:r>
          </a:p>
          <a:p>
            <a:pPr marL="0" indent="0" algn="just">
              <a:defRPr/>
            </a:pPr>
            <a:endParaRPr lang="ca-E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seny personalitzat">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cio_departament">
  <a:themeElements>
    <a:clrScheme name="presentacio_departament 13">
      <a:dk1>
        <a:srgbClr val="000000"/>
      </a:dk1>
      <a:lt1>
        <a:srgbClr val="FFFFFF"/>
      </a:lt1>
      <a:dk2>
        <a:srgbClr val="000000"/>
      </a:dk2>
      <a:lt2>
        <a:srgbClr val="808080"/>
      </a:lt2>
      <a:accent1>
        <a:srgbClr val="800000"/>
      </a:accent1>
      <a:accent2>
        <a:srgbClr val="990033"/>
      </a:accent2>
      <a:accent3>
        <a:srgbClr val="FFFFFF"/>
      </a:accent3>
      <a:accent4>
        <a:srgbClr val="000000"/>
      </a:accent4>
      <a:accent5>
        <a:srgbClr val="C0AAAA"/>
      </a:accent5>
      <a:accent6>
        <a:srgbClr val="8A002D"/>
      </a:accent6>
      <a:hlink>
        <a:srgbClr val="FF0000"/>
      </a:hlink>
      <a:folHlink>
        <a:srgbClr val="99CC00"/>
      </a:folHlink>
    </a:clrScheme>
    <a:fontScheme name="presentacio_departa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a-ES" sz="2200" b="1" i="0" u="none" strike="noStrike" cap="none" normalizeH="0" baseline="0">
            <a:ln>
              <a:noFill/>
            </a:ln>
            <a:solidFill>
              <a:schemeClr val="tx1"/>
            </a:solidFill>
            <a:effectLst/>
            <a:latin typeface="Arial" pitchFamily="5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a-ES" sz="2200" b="1" i="0" u="none" strike="noStrike" cap="none" normalizeH="0" baseline="0">
            <a:ln>
              <a:noFill/>
            </a:ln>
            <a:solidFill>
              <a:schemeClr val="tx1"/>
            </a:solidFill>
            <a:effectLst/>
            <a:latin typeface="Arial" pitchFamily="54" charset="0"/>
          </a:defRPr>
        </a:defPPr>
      </a:lstStyle>
    </a:lnDef>
  </a:objectDefaults>
  <a:extraClrSchemeLst>
    <a:extraClrScheme>
      <a:clrScheme name="presentacio_departa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o_departa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o_departa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o_departa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o_departa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o_departa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o_departa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o_departa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o_departa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o_departa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o_departa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o_departa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cio_departament 13">
        <a:dk1>
          <a:srgbClr val="000000"/>
        </a:dk1>
        <a:lt1>
          <a:srgbClr val="FFFFFF"/>
        </a:lt1>
        <a:dk2>
          <a:srgbClr val="000000"/>
        </a:dk2>
        <a:lt2>
          <a:srgbClr val="808080"/>
        </a:lt2>
        <a:accent1>
          <a:srgbClr val="800000"/>
        </a:accent1>
        <a:accent2>
          <a:srgbClr val="990033"/>
        </a:accent2>
        <a:accent3>
          <a:srgbClr val="FFFFFF"/>
        </a:accent3>
        <a:accent4>
          <a:srgbClr val="000000"/>
        </a:accent4>
        <a:accent5>
          <a:srgbClr val="C0AAAA"/>
        </a:accent5>
        <a:accent6>
          <a:srgbClr val="8A002D"/>
        </a:accent6>
        <a:hlink>
          <a:srgbClr val="FF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seny personalitzat">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1375</Words>
  <Application>Microsoft Office PowerPoint</Application>
  <PresentationFormat>Presentació en pantalla (4:3)</PresentationFormat>
  <Paragraphs>136</Paragraphs>
  <Slides>26</Slides>
  <Notes>20</Notes>
  <HiddenSlides>0</HiddenSlides>
  <MMClips>0</MMClips>
  <ScaleCrop>false</ScaleCrop>
  <HeadingPairs>
    <vt:vector size="4" baseType="variant">
      <vt:variant>
        <vt:lpstr>Tema</vt:lpstr>
      </vt:variant>
      <vt:variant>
        <vt:i4>3</vt:i4>
      </vt:variant>
      <vt:variant>
        <vt:lpstr>Títols de les diapositives</vt:lpstr>
      </vt:variant>
      <vt:variant>
        <vt:i4>26</vt:i4>
      </vt:variant>
    </vt:vector>
  </HeadingPairs>
  <TitlesOfParts>
    <vt:vector size="29" baseType="lpstr">
      <vt:lpstr>Disseny personalitzat</vt:lpstr>
      <vt:lpstr>presentacio_departament</vt:lpstr>
      <vt:lpstr>1_Disseny personalitzat</vt:lpstr>
      <vt:lpstr>Diapositiva 1</vt:lpstr>
      <vt:lpstr>Actualitat de les cigarretes electròniques</vt:lpstr>
      <vt:lpstr>Conseqüències de fumar  cigarretes electròniques</vt:lpstr>
      <vt:lpstr>Regulació actual de les cigarretes electròniques </vt:lpstr>
      <vt:lpstr>Diapositiva 5</vt:lpstr>
      <vt:lpstr>Diapositiva 6</vt:lpstr>
      <vt:lpstr>Regulació actual de les cigarretes electròniques</vt:lpstr>
      <vt:lpstr>Què volem i perquè </vt:lpstr>
      <vt:lpstr>       Consideracions i recomanacions del Consell Assessor de Tabaquisme  (18 d’octubre de 2013)</vt:lpstr>
      <vt:lpstr>       Consideracions i recomanacions del Consell Assessor de Tabaquisme  (18 d’octubre de 2013)</vt:lpstr>
      <vt:lpstr>       Consideracions i recomanacions del Consell Assessor de Tabaquisme  (18 d’octubre de 2013)</vt:lpstr>
      <vt:lpstr>       Consideracions i recomanacions del Consell Assessor de Tabaquisme  (18 d’octubre de 2013)</vt:lpstr>
      <vt:lpstr>       Consideracions i recomanacions del Consell Assessor de Tabaquisme  (18 d’octubre de 2013)</vt:lpstr>
      <vt:lpstr>       Consideracions i recomanacions del Consell Assessor de Tabaquisme  (18 d’octubre de 2013)</vt:lpstr>
      <vt:lpstr>       Consideracions i recomanacions del Consell Assessor de Tabaquisme  (18 d’octubre de 2013)</vt:lpstr>
      <vt:lpstr>       Consideracions i recomanacions del Consell Assessor de Tabaquisme  (18 d’octubre de 2013)</vt:lpstr>
      <vt:lpstr>       Consideracions i recomanacions del Consell Assessor de Tabaquisme  (18 d’octubre de 2013)</vt:lpstr>
      <vt:lpstr>       Consideracions i recomanacions del Consell Assessor de Tabaquisme  (18 d’octubre de 2013)</vt:lpstr>
      <vt:lpstr>       Consideracions i recomanacions del Consell Assessor de Tabaquisme  (18 d’octubre de 2013)</vt:lpstr>
      <vt:lpstr>       Consideracions i recomanacions del Consell Assessor de Tabaquisme  (18 d’octubre de 2013)</vt:lpstr>
      <vt:lpstr>Diapositiva 21</vt:lpstr>
      <vt:lpstr>Diapositiva 22</vt:lpstr>
      <vt:lpstr>Actuacions de l’ASPCAT</vt:lpstr>
      <vt:lpstr>Actuacions de l’ASPCAT</vt:lpstr>
      <vt:lpstr>Propostes ASPCAT</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 &amp; eCigarettes</dc:title>
  <dc:creator>usuario</dc:creator>
  <cp:lastModifiedBy>gortega</cp:lastModifiedBy>
  <cp:revision>87</cp:revision>
  <dcterms:created xsi:type="dcterms:W3CDTF">2013-05-09T19:00:37Z</dcterms:created>
  <dcterms:modified xsi:type="dcterms:W3CDTF">2013-11-25T13:38:32Z</dcterms:modified>
</cp:coreProperties>
</file>