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387" r:id="rId3"/>
    <p:sldId id="367" r:id="rId4"/>
    <p:sldId id="370" r:id="rId5"/>
    <p:sldId id="371" r:id="rId6"/>
    <p:sldId id="314" r:id="rId7"/>
    <p:sldId id="368" r:id="rId8"/>
    <p:sldId id="369" r:id="rId9"/>
    <p:sldId id="372" r:id="rId10"/>
    <p:sldId id="319" r:id="rId11"/>
    <p:sldId id="320" r:id="rId12"/>
    <p:sldId id="373" r:id="rId13"/>
    <p:sldId id="321" r:id="rId14"/>
    <p:sldId id="323" r:id="rId15"/>
    <p:sldId id="374" r:id="rId16"/>
    <p:sldId id="378" r:id="rId17"/>
    <p:sldId id="379" r:id="rId18"/>
    <p:sldId id="375" r:id="rId19"/>
    <p:sldId id="326" r:id="rId20"/>
    <p:sldId id="389" r:id="rId21"/>
    <p:sldId id="327" r:id="rId22"/>
    <p:sldId id="380" r:id="rId23"/>
    <p:sldId id="381" r:id="rId24"/>
    <p:sldId id="328" r:id="rId25"/>
    <p:sldId id="390" r:id="rId26"/>
    <p:sldId id="385" r:id="rId27"/>
    <p:sldId id="361" r:id="rId28"/>
    <p:sldId id="386" r:id="rId29"/>
    <p:sldId id="382" r:id="rId30"/>
  </p:sldIdLst>
  <p:sldSz cx="9144000" cy="6858000" type="screen4x3"/>
  <p:notesSz cx="6797675" cy="9926638"/>
  <p:defaultTextStyle>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01">
          <p15:clr>
            <a:srgbClr val="A4A3A4"/>
          </p15:clr>
        </p15:guide>
        <p15:guide id="3"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96E7"/>
    <a:srgbClr val="CA5F06"/>
    <a:srgbClr val="BF1F73"/>
    <a:srgbClr val="AC1C67"/>
    <a:srgbClr val="A5A5C3"/>
    <a:srgbClr val="CC99FF"/>
    <a:srgbClr val="941859"/>
    <a:srgbClr val="731345"/>
    <a:srgbClr val="8D1755"/>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12" autoAdjust="0"/>
  </p:normalViewPr>
  <p:slideViewPr>
    <p:cSldViewPr snapToGrid="0">
      <p:cViewPr varScale="1">
        <p:scale>
          <a:sx n="76" d="100"/>
          <a:sy n="76" d="100"/>
        </p:scale>
        <p:origin x="-2550"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01"/>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576" cy="496809"/>
          </a:xfrm>
          <a:prstGeom prst="rect">
            <a:avLst/>
          </a:prstGeom>
        </p:spPr>
        <p:txBody>
          <a:bodyPr vert="horz" lIns="91440" tIns="45720" rIns="91440" bIns="45720" rtlCol="0"/>
          <a:lstStyle>
            <a:lvl1pPr algn="l" eaLnBrk="1" hangingPunct="1">
              <a:defRPr sz="1200">
                <a:cs typeface="Arial" panose="020B0604020202020204" pitchFamily="34" charset="0"/>
              </a:defRPr>
            </a:lvl1pPr>
          </a:lstStyle>
          <a:p>
            <a:pPr>
              <a:defRPr/>
            </a:pPr>
            <a:endParaRPr lang="ca-ES"/>
          </a:p>
        </p:txBody>
      </p:sp>
      <p:sp>
        <p:nvSpPr>
          <p:cNvPr id="3" name="Contenidor de data 2"/>
          <p:cNvSpPr>
            <a:spLocks noGrp="1"/>
          </p:cNvSpPr>
          <p:nvPr>
            <p:ph type="dt" sz="quarter" idx="1"/>
          </p:nvPr>
        </p:nvSpPr>
        <p:spPr>
          <a:xfrm>
            <a:off x="3849482" y="0"/>
            <a:ext cx="2946575" cy="496809"/>
          </a:xfrm>
          <a:prstGeom prst="rect">
            <a:avLst/>
          </a:prstGeom>
        </p:spPr>
        <p:txBody>
          <a:bodyPr vert="horz" lIns="91440" tIns="45720" rIns="91440" bIns="45720" rtlCol="0"/>
          <a:lstStyle>
            <a:lvl1pPr algn="r" eaLnBrk="1" hangingPunct="1">
              <a:defRPr sz="1200">
                <a:cs typeface="Arial" panose="020B0604020202020204" pitchFamily="34" charset="0"/>
              </a:defRPr>
            </a:lvl1pPr>
          </a:lstStyle>
          <a:p>
            <a:pPr>
              <a:defRPr/>
            </a:pPr>
            <a:fld id="{A9B5F610-EBD1-4AE4-9031-246BB22CDDDB}" type="datetimeFigureOut">
              <a:rPr lang="ca-ES"/>
              <a:pPr>
                <a:defRPr/>
              </a:pPr>
              <a:t>24/05/2017</a:t>
            </a:fld>
            <a:endParaRPr lang="ca-ES"/>
          </a:p>
        </p:txBody>
      </p:sp>
      <p:sp>
        <p:nvSpPr>
          <p:cNvPr id="4" name="Contenidor de peu de pàgina 3"/>
          <p:cNvSpPr>
            <a:spLocks noGrp="1"/>
          </p:cNvSpPr>
          <p:nvPr>
            <p:ph type="ftr" sz="quarter" idx="2"/>
          </p:nvPr>
        </p:nvSpPr>
        <p:spPr>
          <a:xfrm>
            <a:off x="0" y="9428242"/>
            <a:ext cx="2946576" cy="496809"/>
          </a:xfrm>
          <a:prstGeom prst="rect">
            <a:avLst/>
          </a:prstGeom>
        </p:spPr>
        <p:txBody>
          <a:bodyPr vert="horz" lIns="91440" tIns="45720" rIns="91440" bIns="45720" rtlCol="0" anchor="b"/>
          <a:lstStyle>
            <a:lvl1pPr algn="l" eaLnBrk="1" hangingPunct="1">
              <a:defRPr sz="1200">
                <a:cs typeface="Arial" panose="020B0604020202020204" pitchFamily="34" charset="0"/>
              </a:defRPr>
            </a:lvl1pPr>
          </a:lstStyle>
          <a:p>
            <a:pPr>
              <a:defRPr/>
            </a:pPr>
            <a:endParaRPr lang="ca-ES"/>
          </a:p>
        </p:txBody>
      </p:sp>
      <p:sp>
        <p:nvSpPr>
          <p:cNvPr id="5" name="Contenidor de número de diapositiva 4"/>
          <p:cNvSpPr>
            <a:spLocks noGrp="1"/>
          </p:cNvSpPr>
          <p:nvPr>
            <p:ph type="sldNum" sz="quarter" idx="3"/>
          </p:nvPr>
        </p:nvSpPr>
        <p:spPr>
          <a:xfrm>
            <a:off x="3849482" y="9428242"/>
            <a:ext cx="2946575"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5C00AF6-8C12-4F40-BAB5-E5377DC5913E}" type="slidenum">
              <a:rPr lang="ca-ES" altLang="ca-ES"/>
              <a:pPr/>
              <a:t>‹Nº›</a:t>
            </a:fld>
            <a:endParaRPr lang="ca-ES" altLang="ca-E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576" cy="4968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ca-ES"/>
          </a:p>
        </p:txBody>
      </p:sp>
      <p:sp>
        <p:nvSpPr>
          <p:cNvPr id="3" name="Contenidor de data 2"/>
          <p:cNvSpPr>
            <a:spLocks noGrp="1"/>
          </p:cNvSpPr>
          <p:nvPr>
            <p:ph type="dt" idx="1"/>
          </p:nvPr>
        </p:nvSpPr>
        <p:spPr>
          <a:xfrm>
            <a:off x="3849482" y="0"/>
            <a:ext cx="2946575" cy="4968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39619F2-09C0-444D-9518-F15467DAFDC8}" type="datetimeFigureOut">
              <a:rPr lang="ca-ES"/>
              <a:pPr>
                <a:defRPr/>
              </a:pPr>
              <a:t>24/05/2017</a:t>
            </a:fld>
            <a:endParaRPr lang="ca-ES"/>
          </a:p>
        </p:txBody>
      </p:sp>
      <p:sp>
        <p:nvSpPr>
          <p:cNvPr id="4" name="Contenidor d'imatge de diapositiva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ca-ES" noProof="0"/>
          </a:p>
        </p:txBody>
      </p:sp>
      <p:sp>
        <p:nvSpPr>
          <p:cNvPr id="5" name="Contenidor de notes 4"/>
          <p:cNvSpPr>
            <a:spLocks noGrp="1"/>
          </p:cNvSpPr>
          <p:nvPr>
            <p:ph type="body" sz="quarter" idx="3"/>
          </p:nvPr>
        </p:nvSpPr>
        <p:spPr>
          <a:xfrm>
            <a:off x="679606" y="4715710"/>
            <a:ext cx="5438464" cy="4466511"/>
          </a:xfrm>
          <a:prstGeom prst="rect">
            <a:avLst/>
          </a:prstGeom>
        </p:spPr>
        <p:txBody>
          <a:bodyPr vert="horz" lIns="91440" tIns="45720" rIns="91440" bIns="45720" rtlCol="0"/>
          <a:lstStyle/>
          <a:p>
            <a:pPr lvl="0"/>
            <a:r>
              <a:rPr lang="ca-ES" noProof="0"/>
              <a:t>Feu clic aquí per editar estils</a:t>
            </a:r>
          </a:p>
          <a:p>
            <a:pPr lvl="1"/>
            <a:r>
              <a:rPr lang="ca-ES" noProof="0"/>
              <a:t>Segon nivell</a:t>
            </a:r>
          </a:p>
          <a:p>
            <a:pPr lvl="2"/>
            <a:r>
              <a:rPr lang="ca-ES" noProof="0"/>
              <a:t>Tercer nivell</a:t>
            </a:r>
          </a:p>
          <a:p>
            <a:pPr lvl="3"/>
            <a:r>
              <a:rPr lang="ca-ES" noProof="0"/>
              <a:t>Quart nivell</a:t>
            </a:r>
          </a:p>
          <a:p>
            <a:pPr lvl="4"/>
            <a:r>
              <a:rPr lang="ca-ES" noProof="0"/>
              <a:t>Cinquè nivell</a:t>
            </a:r>
          </a:p>
        </p:txBody>
      </p:sp>
      <p:sp>
        <p:nvSpPr>
          <p:cNvPr id="6" name="Contenidor de peu de pàgina 5"/>
          <p:cNvSpPr>
            <a:spLocks noGrp="1"/>
          </p:cNvSpPr>
          <p:nvPr>
            <p:ph type="ftr" sz="quarter" idx="4"/>
          </p:nvPr>
        </p:nvSpPr>
        <p:spPr>
          <a:xfrm>
            <a:off x="0" y="9428242"/>
            <a:ext cx="2946576" cy="4968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ca-ES"/>
          </a:p>
        </p:txBody>
      </p:sp>
      <p:sp>
        <p:nvSpPr>
          <p:cNvPr id="7" name="Contenidor de número de diapositiva 6"/>
          <p:cNvSpPr>
            <a:spLocks noGrp="1"/>
          </p:cNvSpPr>
          <p:nvPr>
            <p:ph type="sldNum" sz="quarter" idx="5"/>
          </p:nvPr>
        </p:nvSpPr>
        <p:spPr>
          <a:xfrm>
            <a:off x="3849482" y="9428242"/>
            <a:ext cx="2946575"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3F15B9A-8AC5-4928-B8BA-BE31A93A0BEA}" type="slidenum">
              <a:rPr lang="ca-ES" altLang="ca-ES"/>
              <a:pPr/>
              <a:t>‹Nº›</a:t>
            </a:fld>
            <a:endParaRPr lang="ca-ES" altLang="ca-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sz="1200" b="0" i="0" kern="1200" dirty="0" smtClean="0">
                <a:solidFill>
                  <a:schemeClr val="tx1"/>
                </a:solidFill>
                <a:effectLst/>
                <a:latin typeface="+mn-lt"/>
                <a:ea typeface="+mn-ea"/>
                <a:cs typeface="+mn-cs"/>
              </a:rPr>
              <a:t>Deixar de fumar pot ser difícil i implica un esforç, però no és impossible. </a:t>
            </a:r>
            <a:endParaRPr lang="ca-ES" altLang="es-ES" dirty="0">
              <a:solidFill>
                <a:srgbClr val="000000"/>
              </a:solidFill>
              <a:latin typeface="Calibri"/>
            </a:endParaRPr>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BB779-EBFA-4F5A-B32B-136C3B083A8E}" type="slidenum">
              <a:rPr lang="ca-ES" altLang="ca-ES"/>
              <a:pPr>
                <a:spcBef>
                  <a:spcPct val="0"/>
                </a:spcBef>
              </a:pPr>
              <a:t>1</a:t>
            </a:fld>
            <a:endParaRPr lang="ca-ES" altLang="ca-ES"/>
          </a:p>
        </p:txBody>
      </p:sp>
      <p:sp>
        <p:nvSpPr>
          <p:cNvPr id="2" name="Marcador de pie de página 1"/>
          <p:cNvSpPr>
            <a:spLocks noGrp="1"/>
          </p:cNvSpPr>
          <p:nvPr>
            <p:ph type="ftr" sz="quarter" idx="4"/>
          </p:nvPr>
        </p:nvSpPr>
        <p:spPr/>
        <p:txBody>
          <a:bodyPr/>
          <a:lstStyle/>
          <a:p>
            <a:pPr>
              <a:defRPr/>
            </a:pPr>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smtClean="0"/>
              <a:t>Una vegada</a:t>
            </a:r>
            <a:r>
              <a:rPr lang="ca-ES" baseline="0" noProof="0" dirty="0" smtClean="0"/>
              <a:t> estiguis decidit, haurà de dir-te a tu mateix: </a:t>
            </a:r>
            <a:r>
              <a:rPr lang="ca-ES" b="1" baseline="0" noProof="0" dirty="0" smtClean="0"/>
              <a:t>Vull deixar de fumar!</a:t>
            </a:r>
            <a:endParaRPr lang="ca-ES" b="1" noProof="0"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10</a:t>
            </a:fld>
            <a:endParaRPr lang="ca-ES" altLang="ca-ES"/>
          </a:p>
        </p:txBody>
      </p:sp>
    </p:spTree>
    <p:extLst>
      <p:ext uri="{BB962C8B-B14F-4D97-AF65-F5344CB8AC3E}">
        <p14:creationId xmlns:p14="http://schemas.microsoft.com/office/powerpoint/2010/main" val="1022842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11</a:t>
            </a:fld>
            <a:endParaRPr lang="ca-ES" altLang="ca-ES"/>
          </a:p>
        </p:txBody>
      </p:sp>
    </p:spTree>
    <p:extLst>
      <p:ext uri="{BB962C8B-B14F-4D97-AF65-F5344CB8AC3E}">
        <p14:creationId xmlns:p14="http://schemas.microsoft.com/office/powerpoint/2010/main" val="250362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ltLang="ca-ES" i="0" baseline="0" dirty="0" smtClean="0"/>
              <a:t>Sembla que fumar és màgic, una “</a:t>
            </a:r>
            <a:r>
              <a:rPr lang="ca-ES" altLang="ca-ES" i="0" baseline="0" dirty="0" err="1" smtClean="0"/>
              <a:t>pòcima</a:t>
            </a:r>
            <a:r>
              <a:rPr lang="ca-ES" altLang="ca-ES" i="0" baseline="0" dirty="0" smtClean="0"/>
              <a:t>”... </a:t>
            </a:r>
            <a:r>
              <a:rPr lang="ca-ES" sz="1200" kern="1200" dirty="0" smtClean="0">
                <a:solidFill>
                  <a:schemeClr val="tx1"/>
                </a:solidFill>
                <a:effectLst/>
                <a:latin typeface="+mn-lt"/>
                <a:ea typeface="+mn-ea"/>
                <a:cs typeface="+mn-cs"/>
              </a:rPr>
              <a:t>en associar el fumar amb situacions de gestió d’estats emocionals (positius i negatius), fa que li donem al tabac més poder del que té i que aquests estats ens semblin difícil gestionar-los sense ell. </a:t>
            </a:r>
          </a:p>
          <a:p>
            <a:endParaRPr lang="ca-ES" altLang="ca-ES" i="0" baseline="0" dirty="0" smtClean="0"/>
          </a:p>
          <a:p>
            <a:r>
              <a:rPr lang="ca-ES" altLang="ca-ES" i="0" dirty="0" smtClean="0"/>
              <a:t>Dedica</a:t>
            </a:r>
            <a:r>
              <a:rPr lang="ca-ES" altLang="ca-ES" i="0" baseline="0" dirty="0" smtClean="0"/>
              <a:t> un temps a conèixer quan i per què fumes i comença a pensar en estratègies per mantenir-te sense fumar. </a:t>
            </a:r>
          </a:p>
          <a:p>
            <a:endParaRPr lang="ca-ES" altLang="ca-ES" i="0" baseline="0" dirty="0" smtClean="0"/>
          </a:p>
          <a:p>
            <a:r>
              <a:rPr lang="ca-ES" altLang="ca-ES" i="0" baseline="0" dirty="0" smtClean="0"/>
              <a:t>Segur que a la sala hi ha persones que han deixat de fumar en algun altre moment de la seva vida, són persones que ja tenen experiència, és un grau!! Segur que ens poden dir algunes estratègies que els hi va funcionar. </a:t>
            </a:r>
            <a:r>
              <a:rPr lang="ca-ES" altLang="ca-ES" b="1" i="0" baseline="0" dirty="0" smtClean="0"/>
              <a:t>Preguntar als assistents i apuntar estratègies que a alguns els ha funcionat. </a:t>
            </a:r>
          </a:p>
          <a:p>
            <a:endParaRPr lang="ca-ES" altLang="ca-ES" i="0" baseline="0" dirty="0" smtClean="0"/>
          </a:p>
          <a:p>
            <a:endParaRPr lang="es-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13</a:t>
            </a:fld>
            <a:endParaRPr lang="ca-ES" altLang="ca-ES"/>
          </a:p>
        </p:txBody>
      </p:sp>
    </p:spTree>
    <p:extLst>
      <p:ext uri="{BB962C8B-B14F-4D97-AF65-F5344CB8AC3E}">
        <p14:creationId xmlns:p14="http://schemas.microsoft.com/office/powerpoint/2010/main" val="3048145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smtClean="0"/>
              <a:t>Una</a:t>
            </a:r>
            <a:r>
              <a:rPr lang="ca-ES" baseline="0" noProof="0" dirty="0" smtClean="0"/>
              <a:t> manera molt útil per preparar-se i desautomatitzar l’acció de fumar és uns 7-10 dies abans del dia “D”, escollir algunes situacions o circumstàncies on no es fumarà, canviar la marca, fumar la meitat......</a:t>
            </a:r>
            <a:endParaRPr lang="ca-ES" noProof="0"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14</a:t>
            </a:fld>
            <a:endParaRPr lang="ca-ES" altLang="ca-ES"/>
          </a:p>
        </p:txBody>
      </p:sp>
    </p:spTree>
    <p:extLst>
      <p:ext uri="{BB962C8B-B14F-4D97-AF65-F5344CB8AC3E}">
        <p14:creationId xmlns:p14="http://schemas.microsoft.com/office/powerpoint/2010/main" val="3932042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sz="1200" kern="1200" dirty="0" smtClean="0">
                <a:solidFill>
                  <a:schemeClr val="tx1"/>
                </a:solidFill>
                <a:effectLst/>
                <a:latin typeface="+mn-lt"/>
                <a:ea typeface="+mn-ea"/>
                <a:cs typeface="+mn-cs"/>
              </a:rPr>
              <a:t>La falta de nicotina pot produir símptomes desagradables. El que alguna vegada ha deixat de fumar ja sap que pot tenir</a:t>
            </a:r>
            <a:r>
              <a:rPr lang="ca-ES" sz="1200" kern="1200" baseline="0" dirty="0" smtClean="0">
                <a:solidFill>
                  <a:schemeClr val="tx1"/>
                </a:solidFill>
                <a:effectLst/>
                <a:latin typeface="+mn-lt"/>
                <a:ea typeface="+mn-ea"/>
                <a:cs typeface="+mn-cs"/>
              </a:rPr>
              <a:t> unes dificultats. </a:t>
            </a:r>
            <a:r>
              <a:rPr lang="ca-ES" sz="1200" b="1" kern="1200" dirty="0" smtClean="0">
                <a:solidFill>
                  <a:schemeClr val="tx1"/>
                </a:solidFill>
                <a:effectLst/>
                <a:latin typeface="+mn-lt"/>
                <a:ea typeface="+mn-ea"/>
                <a:cs typeface="+mn-cs"/>
              </a:rPr>
              <a:t>La bona notícia és que aquests símptomes són temporals </a:t>
            </a:r>
            <a:r>
              <a:rPr lang="ca-ES" sz="1200" kern="1200" dirty="0" smtClean="0">
                <a:solidFill>
                  <a:schemeClr val="tx1"/>
                </a:solidFill>
                <a:effectLst/>
                <a:latin typeface="+mn-lt"/>
                <a:ea typeface="+mn-ea"/>
                <a:cs typeface="+mn-cs"/>
              </a:rPr>
              <a:t>(poden durar dies o setmanes) i cada vegada seran menys intensos. A més, no totes les persones experimenten símptomes d'abstinència. </a:t>
            </a:r>
          </a:p>
          <a:p>
            <a:r>
              <a:rPr lang="ca-ES" sz="1200" kern="1200" dirty="0" smtClean="0">
                <a:solidFill>
                  <a:schemeClr val="tx1"/>
                </a:solidFill>
                <a:effectLst/>
                <a:latin typeface="+mn-lt"/>
                <a:ea typeface="+mn-ea"/>
                <a:cs typeface="+mn-cs"/>
              </a:rPr>
              <a:t> </a:t>
            </a:r>
          </a:p>
          <a:p>
            <a:endParaRPr lang="ca-ES" sz="1200" kern="1200" dirty="0" smtClean="0">
              <a:solidFill>
                <a:schemeClr val="tx1"/>
              </a:solidFill>
              <a:effectLst/>
              <a:latin typeface="+mn-lt"/>
              <a:ea typeface="+mn-ea"/>
              <a:cs typeface="+mn-cs"/>
            </a:endParaRPr>
          </a:p>
          <a:p>
            <a:endParaRPr lang="ca-ES" sz="1200" b="1" kern="1200" dirty="0" smtClean="0">
              <a:solidFill>
                <a:schemeClr val="tx1"/>
              </a:solidFill>
              <a:effectLst/>
              <a:latin typeface="+mn-lt"/>
              <a:ea typeface="+mn-ea"/>
              <a:cs typeface="+mn-cs"/>
            </a:endParaRPr>
          </a:p>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16</a:t>
            </a:fld>
            <a:endParaRPr lang="ca-ES" altLang="ca-ES"/>
          </a:p>
        </p:txBody>
      </p:sp>
    </p:spTree>
    <p:extLst>
      <p:ext uri="{BB962C8B-B14F-4D97-AF65-F5344CB8AC3E}">
        <p14:creationId xmlns:p14="http://schemas.microsoft.com/office/powerpoint/2010/main" val="1163482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sz="1200" b="1" i="0" u="none" strike="noStrike" kern="1200" baseline="0" noProof="0" dirty="0" smtClean="0">
                <a:solidFill>
                  <a:schemeClr val="tx1"/>
                </a:solidFill>
                <a:latin typeface="+mn-lt"/>
                <a:ea typeface="+mn-ea"/>
                <a:cs typeface="+mn-cs"/>
              </a:rPr>
              <a:t>Carboximetries OPCIONALS segons disponibilitat d’aparell. </a:t>
            </a:r>
          </a:p>
          <a:p>
            <a:endParaRPr lang="ca-ES" sz="1200" b="1" i="0" u="none" strike="noStrike" kern="1200" baseline="0" noProof="0" dirty="0" smtClean="0">
              <a:solidFill>
                <a:schemeClr val="tx1"/>
              </a:solidFill>
              <a:latin typeface="+mn-lt"/>
              <a:ea typeface="+mn-ea"/>
              <a:cs typeface="+mn-cs"/>
            </a:endParaRPr>
          </a:p>
          <a:p>
            <a:r>
              <a:rPr lang="ca-ES" sz="1200" b="0" i="0" u="none" strike="noStrike" kern="1200" baseline="0" noProof="0" dirty="0" smtClean="0">
                <a:solidFill>
                  <a:schemeClr val="tx1"/>
                </a:solidFill>
                <a:latin typeface="+mn-lt"/>
                <a:ea typeface="+mn-ea"/>
                <a:cs typeface="+mn-cs"/>
              </a:rPr>
              <a:t>El carboxímetre s’utilitza per mesurar el monòxid de carboni (CO) en aire expirat. </a:t>
            </a:r>
            <a:r>
              <a:rPr lang="ca-ES" sz="1200" b="0" i="0" kern="1200" noProof="0" dirty="0" smtClean="0">
                <a:solidFill>
                  <a:schemeClr val="tx1"/>
                </a:solidFill>
                <a:effectLst/>
                <a:latin typeface="+mn-lt"/>
                <a:ea typeface="+mn-ea"/>
                <a:cs typeface="+mn-cs"/>
              </a:rPr>
              <a:t>És una prova molt senzilla que ens permet disposar d’un paràmetre visual</a:t>
            </a:r>
            <a:r>
              <a:rPr lang="ca-ES" sz="1200" b="0" i="0" kern="1200" baseline="0" noProof="0" dirty="0" smtClean="0">
                <a:solidFill>
                  <a:schemeClr val="tx1"/>
                </a:solidFill>
                <a:effectLst/>
                <a:latin typeface="+mn-lt"/>
                <a:ea typeface="+mn-ea"/>
                <a:cs typeface="+mn-cs"/>
              </a:rPr>
              <a:t> del</a:t>
            </a:r>
            <a:r>
              <a:rPr lang="ca-ES" sz="1200" b="0" i="0" kern="1200" noProof="0" dirty="0" smtClean="0">
                <a:solidFill>
                  <a:schemeClr val="tx1"/>
                </a:solidFill>
                <a:effectLst/>
                <a:latin typeface="+mn-lt"/>
                <a:ea typeface="+mn-ea"/>
                <a:cs typeface="+mn-cs"/>
              </a:rPr>
              <a:t> dany del tabac en l’organisme.</a:t>
            </a:r>
          </a:p>
          <a:p>
            <a:r>
              <a:rPr lang="ca-ES" sz="1200" b="0" i="0" kern="1200" noProof="0" dirty="0" smtClean="0">
                <a:solidFill>
                  <a:schemeClr val="tx1"/>
                </a:solidFill>
                <a:effectLst/>
                <a:latin typeface="+mn-lt"/>
                <a:ea typeface="+mn-ea"/>
                <a:cs typeface="+mn-cs"/>
              </a:rPr>
              <a:t>El </a:t>
            </a:r>
            <a:r>
              <a:rPr lang="ca-ES" sz="1200" b="1" i="0" kern="1200" noProof="0" dirty="0" smtClean="0">
                <a:solidFill>
                  <a:schemeClr val="tx1"/>
                </a:solidFill>
                <a:effectLst/>
                <a:latin typeface="+mn-lt"/>
                <a:ea typeface="+mn-ea"/>
                <a:cs typeface="+mn-cs"/>
              </a:rPr>
              <a:t>monòxid de carboni</a:t>
            </a:r>
            <a:r>
              <a:rPr lang="ca-ES" sz="1200" b="0" i="0" kern="1200" noProof="0" dirty="0" smtClean="0">
                <a:solidFill>
                  <a:schemeClr val="tx1"/>
                </a:solidFill>
                <a:effectLst/>
                <a:latin typeface="+mn-lt"/>
                <a:ea typeface="+mn-ea"/>
                <a:cs typeface="+mn-cs"/>
              </a:rPr>
              <a:t> és un gas molt tòxic que surt de la cigarreta quan es crema. Com que té una gran afinitat amb l'hemoglobina (la proteïna dels glòbuls vermells encarregada de transportar oxigen), quan arriba als pulmons ocupa l’espai de l’oxigen dels glòbuls vermells i disminueix la capacitat de la sang per transportar-lo.</a:t>
            </a:r>
          </a:p>
          <a:p>
            <a:r>
              <a:rPr lang="ca-ES" noProof="0" dirty="0" smtClean="0"/>
              <a:t>Els factors que influeixen en la producció del monòxid de carboni d’una marca determinada de cigarrets depenen del procés de fabricació (per exemple, la porositat del paper i la ventilació del filtre).</a:t>
            </a:r>
            <a:endParaRPr lang="ca-ES" noProof="0"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17</a:t>
            </a:fld>
            <a:endParaRPr lang="ca-ES" altLang="ca-ES"/>
          </a:p>
        </p:txBody>
      </p:sp>
    </p:spTree>
    <p:extLst>
      <p:ext uri="{BB962C8B-B14F-4D97-AF65-F5344CB8AC3E}">
        <p14:creationId xmlns:p14="http://schemas.microsoft.com/office/powerpoint/2010/main" val="4242546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sz="1200" b="1" kern="1200" dirty="0" smtClean="0">
                <a:solidFill>
                  <a:schemeClr val="tx1"/>
                </a:solidFill>
                <a:effectLst/>
                <a:latin typeface="+mn-lt"/>
                <a:ea typeface="+mn-ea"/>
                <a:cs typeface="+mn-cs"/>
              </a:rPr>
              <a:t>Pensa només en un dia concret “Avui no fumaré” i</a:t>
            </a:r>
            <a:r>
              <a:rPr lang="ca-ES" sz="1200" kern="1200" dirty="0" smtClean="0">
                <a:solidFill>
                  <a:schemeClr val="tx1"/>
                </a:solidFill>
                <a:effectLst/>
                <a:latin typeface="+mn-lt"/>
                <a:ea typeface="+mn-ea"/>
                <a:cs typeface="+mn-cs"/>
              </a:rPr>
              <a:t> </a:t>
            </a:r>
            <a:r>
              <a:rPr lang="ca-ES" sz="1200" b="1" kern="1200" dirty="0" smtClean="0">
                <a:solidFill>
                  <a:schemeClr val="tx1"/>
                </a:solidFill>
                <a:effectLst/>
                <a:latin typeface="+mn-lt"/>
                <a:ea typeface="+mn-ea"/>
                <a:cs typeface="+mn-cs"/>
              </a:rPr>
              <a:t>practica alguna tècnica de relaxació</a:t>
            </a:r>
            <a:r>
              <a:rPr lang="ca-ES" sz="1200" kern="1200" dirty="0" smtClean="0">
                <a:solidFill>
                  <a:schemeClr val="tx1"/>
                </a:solidFill>
                <a:effectLst/>
                <a:latin typeface="+mn-lt"/>
                <a:ea typeface="+mn-ea"/>
                <a:cs typeface="+mn-cs"/>
              </a:rPr>
              <a:t>. Pensa en els beneficis que aconseguiràs. </a:t>
            </a:r>
          </a:p>
          <a:p>
            <a:endParaRPr lang="ca-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Et facilitem alguns </a:t>
            </a:r>
            <a:r>
              <a:rPr lang="ca-ES" sz="1200" b="1" kern="1200" dirty="0" smtClean="0">
                <a:solidFill>
                  <a:schemeClr val="tx1"/>
                </a:solidFill>
                <a:effectLst/>
                <a:latin typeface="+mn-lt"/>
                <a:ea typeface="+mn-ea"/>
                <a:cs typeface="+mn-cs"/>
              </a:rPr>
              <a:t>consells que poden ajudar-te.</a:t>
            </a:r>
            <a:endParaRPr lang="ca-ES" sz="1200" kern="1200" dirty="0" smtClean="0">
              <a:solidFill>
                <a:schemeClr val="tx1"/>
              </a:solidFill>
              <a:effectLst/>
              <a:latin typeface="+mn-lt"/>
              <a:ea typeface="+mn-ea"/>
              <a:cs typeface="+mn-cs"/>
            </a:endParaRPr>
          </a:p>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18</a:t>
            </a:fld>
            <a:endParaRPr lang="ca-ES" altLang="ca-ES"/>
          </a:p>
        </p:txBody>
      </p:sp>
    </p:spTree>
    <p:extLst>
      <p:ext uri="{BB962C8B-B14F-4D97-AF65-F5344CB8AC3E}">
        <p14:creationId xmlns:p14="http://schemas.microsoft.com/office/powerpoint/2010/main" val="2630829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smtClean="0"/>
              <a:t>Quan deixem de fumar, en</a:t>
            </a:r>
            <a:r>
              <a:rPr lang="ca-ES" baseline="0" noProof="0" dirty="0" smtClean="0"/>
              <a:t> el nostre cos passen moltes coses positives, no obstant, potser estem més pendents de les dificultats, per això és important registrar al final de cada dia, al menys una circumstància positiva que tingui a veure amb deixar de fumar</a:t>
            </a:r>
            <a:endParaRPr lang="ca-ES" noProof="0"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19</a:t>
            </a:fld>
            <a:endParaRPr lang="ca-ES" altLang="ca-ES"/>
          </a:p>
        </p:txBody>
      </p:sp>
    </p:spTree>
    <p:extLst>
      <p:ext uri="{BB962C8B-B14F-4D97-AF65-F5344CB8AC3E}">
        <p14:creationId xmlns:p14="http://schemas.microsoft.com/office/powerpoint/2010/main" val="3319130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dirty="0" smtClean="0"/>
              <a:t>Podem enganxar-los</a:t>
            </a:r>
            <a:r>
              <a:rPr lang="ca-ES" baseline="0" dirty="0" smtClean="0"/>
              <a:t> en algun lloc visible a casa, a la feina...</a:t>
            </a: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20</a:t>
            </a:fld>
            <a:endParaRPr lang="ca-ES" altLang="ca-ES"/>
          </a:p>
        </p:txBody>
      </p:sp>
    </p:spTree>
    <p:extLst>
      <p:ext uri="{BB962C8B-B14F-4D97-AF65-F5344CB8AC3E}">
        <p14:creationId xmlns:p14="http://schemas.microsoft.com/office/powerpoint/2010/main" val="1211170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smtClean="0"/>
              <a:t>Segur que obtens</a:t>
            </a:r>
            <a:r>
              <a:rPr lang="ca-ES" baseline="0" noProof="0" dirty="0" smtClean="0"/>
              <a:t> beneficis, deixar de fumar és el millor que pots fer per la teva salut i economia!!</a:t>
            </a:r>
            <a:endParaRPr lang="ca-ES" noProof="0"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21</a:t>
            </a:fld>
            <a:endParaRPr lang="ca-ES" altLang="ca-ES"/>
          </a:p>
        </p:txBody>
      </p:sp>
    </p:spTree>
    <p:extLst>
      <p:ext uri="{BB962C8B-B14F-4D97-AF65-F5344CB8AC3E}">
        <p14:creationId xmlns:p14="http://schemas.microsoft.com/office/powerpoint/2010/main" val="188935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dirty="0" smtClean="0">
                <a:solidFill>
                  <a:schemeClr val="tx1"/>
                </a:solidFill>
                <a:effectLst/>
                <a:latin typeface="+mn-lt"/>
                <a:ea typeface="+mn-ea"/>
                <a:cs typeface="+mn-cs"/>
              </a:rPr>
              <a:t>Malgrat que no hi ha cap fórmula miraculosa per aconseguir-ho, </a:t>
            </a:r>
            <a:r>
              <a:rPr lang="ca-ES" sz="1200" b="0" i="0" kern="1200" baseline="0" dirty="0" smtClean="0">
                <a:solidFill>
                  <a:schemeClr val="tx1"/>
                </a:solidFill>
                <a:effectLst/>
                <a:latin typeface="+mn-lt"/>
                <a:ea typeface="+mn-ea"/>
                <a:cs typeface="+mn-cs"/>
              </a:rPr>
              <a:t> seguir aquests 4 passos et poden ajudar a deixar de fumar i a mantenir-te en la teva decisió.</a:t>
            </a:r>
            <a:endParaRPr lang="ca-ES" altLang="es-ES" dirty="0" smtClean="0">
              <a:solidFill>
                <a:srgbClr val="000000"/>
              </a:solidFill>
              <a:latin typeface="+mn-lt"/>
            </a:endParaRPr>
          </a:p>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a:t>
            </a:fld>
            <a:endParaRPr lang="ca-ES" altLang="ca-ES"/>
          </a:p>
        </p:txBody>
      </p:sp>
    </p:spTree>
    <p:extLst>
      <p:ext uri="{BB962C8B-B14F-4D97-AF65-F5344CB8AC3E}">
        <p14:creationId xmlns:p14="http://schemas.microsoft.com/office/powerpoint/2010/main" val="14130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a-ES" sz="1200" kern="1200" dirty="0" smtClean="0">
                <a:solidFill>
                  <a:schemeClr val="tx1"/>
                </a:solidFill>
                <a:effectLst/>
                <a:latin typeface="+mn-lt"/>
                <a:ea typeface="+mn-ea"/>
                <a:cs typeface="+mn-cs"/>
              </a:rPr>
              <a:t>En una etapa ja més avançada persisteix el perill, del que s’anomena “Fantasia de control”. Les ganes de fumar es treuen deixant de fumar per complet, cada cigarreta que encens, activa els mecanismes cerebrals que són la base de la dependència de nicotina. Haurem</a:t>
            </a:r>
            <a:r>
              <a:rPr lang="ca-ES" sz="1200" kern="1200" baseline="0" dirty="0" smtClean="0">
                <a:solidFill>
                  <a:schemeClr val="tx1"/>
                </a:solidFill>
                <a:effectLst/>
                <a:latin typeface="+mn-lt"/>
                <a:ea typeface="+mn-ea"/>
                <a:cs typeface="+mn-cs"/>
              </a:rPr>
              <a:t> d’a</a:t>
            </a:r>
            <a:r>
              <a:rPr lang="ca-ES" sz="1200" kern="1200" dirty="0" smtClean="0">
                <a:solidFill>
                  <a:schemeClr val="tx1"/>
                </a:solidFill>
                <a:effectLst/>
                <a:latin typeface="+mn-lt"/>
                <a:ea typeface="+mn-ea"/>
                <a:cs typeface="+mn-cs"/>
              </a:rPr>
              <a:t>nalitzar les situacions de menor confiança per poder preparar estratègies.</a:t>
            </a:r>
          </a:p>
          <a:p>
            <a:r>
              <a:rPr lang="ca-ES" sz="1200" kern="120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dirty="0" smtClean="0">
                <a:solidFill>
                  <a:schemeClr val="tx1"/>
                </a:solidFill>
                <a:effectLst/>
                <a:latin typeface="+mn-lt"/>
                <a:ea typeface="+mn-ea"/>
                <a:cs typeface="+mn-cs"/>
              </a:rPr>
              <a:t>Per exemple, sortim amb amics, ho estem passant bé.....podem passar-ho bé sense tabac? Tenim una situació trista....podem gestionar-la sense tabac? En aquestes situacions hem de tenir preparat un </a:t>
            </a:r>
            <a:r>
              <a:rPr lang="ca-ES" sz="1200" kern="1200" dirty="0" err="1" smtClean="0">
                <a:solidFill>
                  <a:schemeClr val="tx1"/>
                </a:solidFill>
                <a:effectLst/>
                <a:latin typeface="+mn-lt"/>
                <a:ea typeface="+mn-ea"/>
                <a:cs typeface="+mn-cs"/>
              </a:rPr>
              <a:t>plan</a:t>
            </a:r>
            <a:r>
              <a:rPr lang="ca-ES" sz="1200" kern="1200" dirty="0" smtClean="0">
                <a:solidFill>
                  <a:schemeClr val="tx1"/>
                </a:solidFill>
                <a:effectLst/>
                <a:latin typeface="+mn-lt"/>
                <a:ea typeface="+mn-ea"/>
                <a:cs typeface="+mn-cs"/>
              </a:rPr>
              <a:t> “B” per si el necessitem.</a:t>
            </a:r>
          </a:p>
          <a:p>
            <a:endParaRPr lang="ca-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Nosaltres tenim el poder de gestionar les nostres emocions, podem exercitar</a:t>
            </a:r>
            <a:r>
              <a:rPr lang="ca-ES" sz="1200" kern="1200" baseline="0" dirty="0" smtClean="0">
                <a:solidFill>
                  <a:schemeClr val="tx1"/>
                </a:solidFill>
                <a:effectLst/>
                <a:latin typeface="+mn-lt"/>
                <a:ea typeface="+mn-ea"/>
                <a:cs typeface="+mn-cs"/>
              </a:rPr>
              <a:t> el nostre cervell, és el que es diu </a:t>
            </a:r>
            <a:r>
              <a:rPr lang="ca-ES" sz="1200" kern="1200" dirty="0" smtClean="0">
                <a:solidFill>
                  <a:schemeClr val="tx1"/>
                </a:solidFill>
                <a:effectLst/>
                <a:latin typeface="+mn-lt"/>
                <a:ea typeface="+mn-ea"/>
                <a:cs typeface="+mn-cs"/>
              </a:rPr>
              <a:t>gimnàstica emocional, saber gestionar les emocions no nomes ens ajudarà per superar l’addicció a la nicotina, també a incrementar l’autoestima, recuperar l’equilibri...La llibertat és decidir que faig amb el que sento.</a:t>
            </a:r>
          </a:p>
          <a:p>
            <a:r>
              <a:rPr lang="ca-ES" sz="1200" kern="1200" dirty="0" smtClean="0">
                <a:solidFill>
                  <a:schemeClr val="tx1"/>
                </a:solidFill>
                <a:effectLst/>
                <a:latin typeface="+mn-lt"/>
                <a:ea typeface="+mn-ea"/>
                <a:cs typeface="+mn-cs"/>
              </a:rPr>
              <a:t> </a:t>
            </a:r>
          </a:p>
          <a:p>
            <a:r>
              <a:rPr lang="ca-ES" sz="1200" kern="1200" dirty="0" smtClean="0">
                <a:solidFill>
                  <a:schemeClr val="tx1"/>
                </a:solidFill>
                <a:effectLst/>
                <a:latin typeface="+mn-lt"/>
                <a:ea typeface="+mn-ea"/>
                <a:cs typeface="+mn-cs"/>
              </a:rPr>
              <a:t> </a:t>
            </a:r>
          </a:p>
          <a:p>
            <a:endParaRPr lang="ca-ES" dirty="0"/>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24</a:t>
            </a:fld>
            <a:endParaRPr lang="ca-ES"/>
          </a:p>
        </p:txBody>
      </p:sp>
    </p:spTree>
    <p:extLst>
      <p:ext uri="{BB962C8B-B14F-4D97-AF65-F5344CB8AC3E}">
        <p14:creationId xmlns:p14="http://schemas.microsoft.com/office/powerpoint/2010/main" val="680585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dirty="0" smtClean="0"/>
              <a:t>A vegades pot ajudar escriure una carta de comiat adreçada al tabac, descrivint-hi</a:t>
            </a:r>
            <a:r>
              <a:rPr lang="ca-ES" baseline="0" dirty="0" smtClean="0"/>
              <a:t> les experiències viscudes, els sentiments que et provoca deixar-lo, les raons que t’han portat al moment actual, què esperes aconseguir.... i guardar-te-la per rellegir-la.</a:t>
            </a:r>
          </a:p>
          <a:p>
            <a:endParaRPr lang="ca-ES" baseline="0" dirty="0" smtClean="0"/>
          </a:p>
          <a:p>
            <a:r>
              <a:rPr lang="ca-ES" baseline="0" dirty="0" smtClean="0"/>
              <a:t>Aquest és un exemple real d’una persona que va deixar de fumar.</a:t>
            </a: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25</a:t>
            </a:fld>
            <a:endParaRPr lang="ca-ES" altLang="ca-ES"/>
          </a:p>
        </p:txBody>
      </p:sp>
    </p:spTree>
    <p:extLst>
      <p:ext uri="{BB962C8B-B14F-4D97-AF65-F5344CB8AC3E}">
        <p14:creationId xmlns:p14="http://schemas.microsoft.com/office/powerpoint/2010/main" val="167006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dirty="0" smtClean="0"/>
              <a:t>I</a:t>
            </a:r>
            <a:r>
              <a:rPr lang="ca-ES" baseline="0" dirty="0" smtClean="0"/>
              <a:t> potser alguns de vosaltres heu fet intents per deixar de fumar i heu tornat a fumar. Fumar és una addicció i per tant, en les addiccions és habitual les recaigudes. Has pujat un escaló, el de l’experiència, les coses que han funcionat i les que no, i estaràs més preparat en un nou intent!!</a:t>
            </a: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26</a:t>
            </a:fld>
            <a:endParaRPr lang="ca-ES" altLang="ca-ES"/>
          </a:p>
        </p:txBody>
      </p:sp>
    </p:spTree>
    <p:extLst>
      <p:ext uri="{BB962C8B-B14F-4D97-AF65-F5344CB8AC3E}">
        <p14:creationId xmlns:p14="http://schemas.microsoft.com/office/powerpoint/2010/main" val="4069749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27</a:t>
            </a:fld>
            <a:endParaRPr lang="ca-ES" altLang="ca-ES"/>
          </a:p>
        </p:txBody>
      </p:sp>
    </p:spTree>
    <p:extLst>
      <p:ext uri="{BB962C8B-B14F-4D97-AF65-F5344CB8AC3E}">
        <p14:creationId xmlns:p14="http://schemas.microsoft.com/office/powerpoint/2010/main" val="2150400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noProof="0" dirty="0" smtClean="0"/>
              <a:t>Exemple d’algu</a:t>
            </a:r>
            <a:r>
              <a:rPr lang="ca-ES" noProof="0" dirty="0" smtClean="0"/>
              <a:t>nes aplicacions (</a:t>
            </a:r>
            <a:r>
              <a:rPr lang="ca-ES" noProof="0" dirty="0" err="1" smtClean="0"/>
              <a:t>APP</a:t>
            </a:r>
            <a:r>
              <a:rPr lang="ca-ES" noProof="0" dirty="0" smtClean="0"/>
              <a:t>) de qualitat</a:t>
            </a:r>
            <a:r>
              <a:rPr lang="ca-ES" baseline="0" noProof="0" dirty="0" smtClean="0"/>
              <a:t> </a:t>
            </a:r>
            <a:r>
              <a:rPr lang="ca-ES" noProof="0" dirty="0" smtClean="0"/>
              <a:t>d’ajuda per al procés</a:t>
            </a:r>
            <a:r>
              <a:rPr lang="ca-ES" baseline="0" noProof="0" dirty="0" smtClean="0"/>
              <a:t> de deixar de fumar i que compten amb un aval í rigor científic:  </a:t>
            </a:r>
            <a:endParaRPr lang="ca-ES" noProof="0" dirty="0" smtClean="0"/>
          </a:p>
          <a:p>
            <a:endParaRPr lang="ca-ES" noProof="0" dirty="0" smtClean="0"/>
          </a:p>
          <a:p>
            <a:r>
              <a:rPr lang="ca-ES" b="1" noProof="0" dirty="0" err="1" smtClean="0"/>
              <a:t>S’ACABÓ</a:t>
            </a:r>
            <a:r>
              <a:rPr lang="ca-ES" baseline="0" noProof="0" dirty="0" smtClean="0"/>
              <a:t> és l’aplicació de la </a:t>
            </a:r>
            <a:r>
              <a:rPr lang="ca-ES" i="1" baseline="0" noProof="0" dirty="0" smtClean="0"/>
              <a:t>Sociedad Española de </a:t>
            </a:r>
            <a:r>
              <a:rPr lang="ca-ES" i="1" baseline="0" noProof="0" dirty="0" err="1" smtClean="0"/>
              <a:t>Especialistas</a:t>
            </a:r>
            <a:r>
              <a:rPr lang="ca-ES" i="1" baseline="0" noProof="0" dirty="0" smtClean="0"/>
              <a:t> en </a:t>
            </a:r>
            <a:r>
              <a:rPr lang="ca-ES" i="1" baseline="0" noProof="0" dirty="0" err="1" smtClean="0"/>
              <a:t>Tabaquismo</a:t>
            </a:r>
            <a:r>
              <a:rPr lang="ca-ES" i="1" baseline="0" noProof="0" dirty="0" smtClean="0"/>
              <a:t> </a:t>
            </a:r>
            <a:r>
              <a:rPr lang="ca-ES" baseline="0" noProof="0" dirty="0" smtClean="0"/>
              <a:t>(</a:t>
            </a:r>
            <a:r>
              <a:rPr lang="ca-ES" baseline="0" noProof="0" dirty="0" err="1" smtClean="0"/>
              <a:t>SEDET</a:t>
            </a:r>
            <a:r>
              <a:rPr lang="ca-ES" baseline="0" noProof="0" dirty="0" smtClean="0"/>
              <a:t>) i ha treballat en ella Antonio Vallejo que també és un dels referents de tabaquisme de la xarxa del PAPSF. Té algunes tècniques i consells  i jocs per distreure la ment quan es tenen ganes d'encendre una cigarreta. </a:t>
            </a:r>
            <a:r>
              <a:rPr lang="ca-ES" sz="1200" b="0" i="0" kern="1200" dirty="0" smtClean="0">
                <a:solidFill>
                  <a:schemeClr val="tx1"/>
                </a:solidFill>
                <a:effectLst/>
                <a:latin typeface="+mn-lt"/>
                <a:ea typeface="+mn-ea"/>
                <a:cs typeface="+mn-cs"/>
              </a:rPr>
              <a:t>És fàcil de manejar i atractiva.</a:t>
            </a:r>
            <a:r>
              <a:rPr lang="ca-ES" sz="1200" b="0" i="0" kern="1200" baseline="0" dirty="0" smtClean="0">
                <a:solidFill>
                  <a:schemeClr val="tx1"/>
                </a:solidFill>
                <a:effectLst/>
                <a:latin typeface="+mn-lt"/>
                <a:ea typeface="+mn-ea"/>
                <a:cs typeface="+mn-cs"/>
              </a:rPr>
              <a:t> </a:t>
            </a:r>
          </a:p>
          <a:p>
            <a:endParaRPr lang="ca-ES" noProof="0" dirty="0" smtClean="0"/>
          </a:p>
          <a:p>
            <a:r>
              <a:rPr lang="ca-ES" noProof="0" dirty="0" smtClean="0"/>
              <a:t>El </a:t>
            </a:r>
            <a:r>
              <a:rPr lang="ca-ES" b="1" noProof="0" dirty="0" err="1" smtClean="0"/>
              <a:t>Quit</a:t>
            </a:r>
            <a:r>
              <a:rPr lang="ca-ES" b="1" baseline="0" noProof="0" dirty="0" err="1" smtClean="0"/>
              <a:t>Now</a:t>
            </a:r>
            <a:r>
              <a:rPr lang="ca-ES" baseline="0" noProof="0" dirty="0" smtClean="0"/>
              <a:t> és de </a:t>
            </a:r>
            <a:r>
              <a:rPr lang="ca-ES" baseline="0" noProof="0" dirty="0" err="1" smtClean="0"/>
              <a:t>Google</a:t>
            </a:r>
            <a:r>
              <a:rPr lang="ca-ES" baseline="0" noProof="0" dirty="0" smtClean="0"/>
              <a:t> Play i </a:t>
            </a:r>
            <a:r>
              <a:rPr lang="ca-ES" sz="1200" b="0" i="0" kern="1200" noProof="0" dirty="0" smtClean="0">
                <a:solidFill>
                  <a:schemeClr val="tx1"/>
                </a:solidFill>
                <a:effectLst/>
                <a:latin typeface="+mn-lt"/>
                <a:ea typeface="+mn-ea"/>
                <a:cs typeface="+mn-cs"/>
              </a:rPr>
              <a:t>destaca especialment pel seu apartat de control de la salut, en el que els</a:t>
            </a:r>
            <a:r>
              <a:rPr lang="ca-ES" sz="1200" b="0" i="0" kern="1200" baseline="0" noProof="0" dirty="0" smtClean="0">
                <a:solidFill>
                  <a:schemeClr val="tx1"/>
                </a:solidFill>
                <a:effectLst/>
                <a:latin typeface="+mn-lt"/>
                <a:ea typeface="+mn-ea"/>
                <a:cs typeface="+mn-cs"/>
              </a:rPr>
              <a:t> interessats poden veure com millorar les seves dades de c</a:t>
            </a:r>
            <a:r>
              <a:rPr lang="ca-ES" sz="1200" b="0" i="0" kern="1200" noProof="0" dirty="0" smtClean="0">
                <a:solidFill>
                  <a:schemeClr val="tx1"/>
                </a:solidFill>
                <a:effectLst/>
                <a:latin typeface="+mn-lt"/>
                <a:ea typeface="+mn-ea"/>
                <a:cs typeface="+mn-cs"/>
              </a:rPr>
              <a:t>irculació sanguínia o capacitat física des de que van deixar de fumar. Té una</a:t>
            </a:r>
            <a:r>
              <a:rPr lang="ca-ES" sz="1200" b="0" i="0" kern="1200" baseline="0" noProof="0" dirty="0" smtClean="0">
                <a:solidFill>
                  <a:schemeClr val="tx1"/>
                </a:solidFill>
                <a:effectLst/>
                <a:latin typeface="+mn-lt"/>
                <a:ea typeface="+mn-ea"/>
                <a:cs typeface="+mn-cs"/>
              </a:rPr>
              <a:t> “</a:t>
            </a:r>
            <a:r>
              <a:rPr lang="ca-ES" sz="1200" b="0" i="0" kern="1200" baseline="0" noProof="0" dirty="0" err="1" smtClean="0">
                <a:solidFill>
                  <a:schemeClr val="tx1"/>
                </a:solidFill>
                <a:effectLst/>
                <a:latin typeface="+mn-lt"/>
                <a:ea typeface="+mn-ea"/>
                <a:cs typeface="+mn-cs"/>
              </a:rPr>
              <a:t>interfaz</a:t>
            </a:r>
            <a:r>
              <a:rPr lang="ca-ES" sz="1200" b="0" i="0" kern="1200" baseline="0" noProof="0" dirty="0" smtClean="0">
                <a:solidFill>
                  <a:schemeClr val="tx1"/>
                </a:solidFill>
                <a:effectLst/>
                <a:latin typeface="+mn-lt"/>
                <a:ea typeface="+mn-ea"/>
                <a:cs typeface="+mn-cs"/>
              </a:rPr>
              <a:t>” senzilla i molt </a:t>
            </a:r>
            <a:r>
              <a:rPr lang="ca-ES" sz="1200" b="0" i="0" kern="1200" baseline="0" noProof="0" dirty="0" err="1" smtClean="0">
                <a:solidFill>
                  <a:schemeClr val="tx1"/>
                </a:solidFill>
                <a:effectLst/>
                <a:latin typeface="+mn-lt"/>
                <a:ea typeface="+mn-ea"/>
                <a:cs typeface="+mn-cs"/>
              </a:rPr>
              <a:t>personalitzable</a:t>
            </a:r>
            <a:r>
              <a:rPr lang="ca-ES" sz="1200" b="0" i="0" kern="1200" baseline="0" noProof="0" dirty="0" smtClean="0">
                <a:solidFill>
                  <a:schemeClr val="tx1"/>
                </a:solidFill>
                <a:effectLst/>
                <a:latin typeface="+mn-lt"/>
                <a:ea typeface="+mn-ea"/>
                <a:cs typeface="+mn-cs"/>
              </a:rPr>
              <a:t>.</a:t>
            </a:r>
            <a:endParaRPr lang="ca-ES" sz="1200" b="0" i="0" kern="1200" noProof="0" dirty="0" smtClean="0">
              <a:solidFill>
                <a:schemeClr val="tx1"/>
              </a:solidFill>
              <a:effectLst/>
              <a:latin typeface="+mn-lt"/>
              <a:ea typeface="+mn-ea"/>
              <a:cs typeface="+mn-cs"/>
            </a:endParaRPr>
          </a:p>
          <a:p>
            <a:endParaRPr lang="ca-ES" sz="1200" b="1" i="0" u="none" strike="noStrike" kern="1200" noProof="0" dirty="0" smtClean="0">
              <a:solidFill>
                <a:schemeClr val="tx1"/>
              </a:solidFill>
              <a:effectLst/>
              <a:latin typeface="+mn-lt"/>
              <a:ea typeface="+mn-ea"/>
              <a:cs typeface="+mn-cs"/>
            </a:endParaRPr>
          </a:p>
          <a:p>
            <a:r>
              <a:rPr lang="ca-ES" sz="1200" b="1" i="0" u="none" strike="noStrike" kern="1200" noProof="0" dirty="0" err="1" smtClean="0">
                <a:solidFill>
                  <a:schemeClr val="tx1"/>
                </a:solidFill>
                <a:effectLst/>
                <a:latin typeface="+mn-lt"/>
                <a:ea typeface="+mn-ea"/>
                <a:cs typeface="+mn-cs"/>
              </a:rPr>
              <a:t>Respirapp</a:t>
            </a:r>
            <a:r>
              <a:rPr lang="ca-ES" sz="1200" b="1" i="0" u="none" strike="noStrike" kern="1200" noProof="0" dirty="0" smtClean="0">
                <a:solidFill>
                  <a:schemeClr val="tx1"/>
                </a:solidFill>
                <a:effectLst/>
                <a:latin typeface="+mn-lt"/>
                <a:ea typeface="+mn-ea"/>
                <a:cs typeface="+mn-cs"/>
              </a:rPr>
              <a:t> </a:t>
            </a:r>
            <a:r>
              <a:rPr lang="ca-ES" sz="1200" b="0" i="0" u="none" strike="noStrike" kern="1200" noProof="0" dirty="0" smtClean="0">
                <a:solidFill>
                  <a:schemeClr val="tx1"/>
                </a:solidFill>
                <a:effectLst/>
                <a:latin typeface="+mn-lt"/>
                <a:ea typeface="+mn-ea"/>
                <a:cs typeface="+mn-cs"/>
              </a:rPr>
              <a:t>és </a:t>
            </a:r>
            <a:r>
              <a:rPr lang="ca-ES" sz="1200" b="0" i="0" kern="1200" noProof="0" dirty="0" smtClean="0">
                <a:solidFill>
                  <a:schemeClr val="tx1"/>
                </a:solidFill>
                <a:effectLst/>
                <a:latin typeface="+mn-lt"/>
                <a:ea typeface="+mn-ea"/>
                <a:cs typeface="+mn-cs"/>
              </a:rPr>
              <a:t>la aplicació de la </a:t>
            </a:r>
            <a:r>
              <a:rPr lang="ca-ES" sz="1200" b="0" i="1" kern="1200" noProof="0" dirty="0" err="1" smtClean="0">
                <a:solidFill>
                  <a:schemeClr val="tx1"/>
                </a:solidFill>
                <a:effectLst/>
                <a:latin typeface="+mn-lt"/>
                <a:ea typeface="+mn-ea"/>
                <a:cs typeface="+mn-cs"/>
              </a:rPr>
              <a:t>Asociación</a:t>
            </a:r>
            <a:r>
              <a:rPr lang="ca-ES" sz="1200" b="0" i="1" kern="1200" noProof="0" dirty="0" smtClean="0">
                <a:solidFill>
                  <a:schemeClr val="tx1"/>
                </a:solidFill>
                <a:effectLst/>
                <a:latin typeface="+mn-lt"/>
                <a:ea typeface="+mn-ea"/>
                <a:cs typeface="+mn-cs"/>
              </a:rPr>
              <a:t> Española Contra el </a:t>
            </a:r>
            <a:r>
              <a:rPr lang="ca-ES" sz="1200" b="0" i="1" kern="1200" noProof="0" dirty="0" err="1" smtClean="0">
                <a:solidFill>
                  <a:schemeClr val="tx1"/>
                </a:solidFill>
                <a:effectLst/>
                <a:latin typeface="+mn-lt"/>
                <a:ea typeface="+mn-ea"/>
                <a:cs typeface="+mn-cs"/>
              </a:rPr>
              <a:t>Cáncer</a:t>
            </a:r>
            <a:r>
              <a:rPr lang="ca-ES" sz="1200" b="0" i="0" kern="1200" noProof="0" dirty="0" smtClean="0">
                <a:solidFill>
                  <a:schemeClr val="tx1"/>
                </a:solidFill>
                <a:effectLst/>
                <a:latin typeface="+mn-lt"/>
                <a:ea typeface="+mn-ea"/>
                <a:cs typeface="+mn-cs"/>
              </a:rPr>
              <a:t>, ofereix</a:t>
            </a:r>
            <a:r>
              <a:rPr lang="ca-ES" sz="1200" b="0" i="0" kern="1200" baseline="0" noProof="0" dirty="0" smtClean="0">
                <a:solidFill>
                  <a:schemeClr val="tx1"/>
                </a:solidFill>
                <a:effectLst/>
                <a:latin typeface="+mn-lt"/>
                <a:ea typeface="+mn-ea"/>
                <a:cs typeface="+mn-cs"/>
              </a:rPr>
              <a:t> un exemple d’un consultori interactiu on un professional de la entitat ajuda a resoldre possibles dubtes durant el procés. És dinàmica, amb informació útil i ben organitzada.</a:t>
            </a:r>
          </a:p>
          <a:p>
            <a:endParaRPr lang="ca-ES" sz="1200" b="0" i="0" kern="1200" baseline="0" noProof="0" dirty="0" smtClean="0">
              <a:solidFill>
                <a:schemeClr val="tx1"/>
              </a:solidFill>
              <a:effectLst/>
              <a:latin typeface="+mn-lt"/>
              <a:ea typeface="+mn-ea"/>
              <a:cs typeface="+mn-cs"/>
            </a:endParaRPr>
          </a:p>
          <a:p>
            <a:r>
              <a:rPr lang="ca-ES" sz="1200" b="1" i="0" kern="1200" baseline="0" noProof="0" dirty="0" err="1" smtClean="0">
                <a:solidFill>
                  <a:schemeClr val="tx1"/>
                </a:solidFill>
                <a:effectLst/>
                <a:latin typeface="+mn-lt"/>
                <a:ea typeface="+mn-ea"/>
                <a:cs typeface="+mn-cs"/>
              </a:rPr>
              <a:t>Yosinhumos</a:t>
            </a:r>
            <a:r>
              <a:rPr lang="ca-ES" sz="1200" b="0" i="0" kern="1200" baseline="0" noProof="0" dirty="0" smtClean="0">
                <a:solidFill>
                  <a:schemeClr val="tx1"/>
                </a:solidFill>
                <a:effectLst/>
                <a:latin typeface="+mn-lt"/>
                <a:ea typeface="+mn-ea"/>
                <a:cs typeface="+mn-cs"/>
              </a:rPr>
              <a:t> és una aplicació </a:t>
            </a:r>
            <a:r>
              <a:rPr lang="ca-ES" sz="1200" b="0" i="0" kern="1200" dirty="0" smtClean="0">
                <a:solidFill>
                  <a:schemeClr val="tx1"/>
                </a:solidFill>
                <a:effectLst/>
                <a:latin typeface="+mn-lt"/>
                <a:ea typeface="+mn-ea"/>
                <a:cs typeface="+mn-cs"/>
              </a:rPr>
              <a:t>del grup </a:t>
            </a:r>
            <a:r>
              <a:rPr lang="ca-ES" sz="1200" b="0" i="1" kern="1200" dirty="0" smtClean="0">
                <a:solidFill>
                  <a:schemeClr val="tx1"/>
                </a:solidFill>
                <a:effectLst/>
                <a:latin typeface="+mn-lt"/>
                <a:ea typeface="+mn-ea"/>
                <a:cs typeface="+mn-cs"/>
              </a:rPr>
              <a:t>Ribera Salud .</a:t>
            </a:r>
            <a:r>
              <a:rPr lang="ca-ES" sz="1200" b="0" i="1" kern="1200" baseline="0" dirty="0" smtClean="0">
                <a:solidFill>
                  <a:schemeClr val="tx1"/>
                </a:solidFill>
                <a:effectLst/>
                <a:latin typeface="+mn-lt"/>
                <a:ea typeface="+mn-ea"/>
                <a:cs typeface="+mn-cs"/>
              </a:rPr>
              <a:t> </a:t>
            </a:r>
            <a:r>
              <a:rPr lang="ca-ES" sz="1200" b="0" i="0" kern="1200" baseline="0" dirty="0" smtClean="0">
                <a:solidFill>
                  <a:schemeClr val="tx1"/>
                </a:solidFill>
                <a:effectLst/>
                <a:latin typeface="+mn-lt"/>
                <a:ea typeface="+mn-ea"/>
                <a:cs typeface="+mn-cs"/>
              </a:rPr>
              <a:t>Té e</a:t>
            </a:r>
            <a:r>
              <a:rPr lang="ca-ES" sz="1200" b="0" i="0" kern="1200" dirty="0" smtClean="0">
                <a:solidFill>
                  <a:schemeClr val="tx1"/>
                </a:solidFill>
                <a:effectLst/>
                <a:latin typeface="+mn-lt"/>
                <a:ea typeface="+mn-ea"/>
                <a:cs typeface="+mn-cs"/>
              </a:rPr>
              <a:t>stadístiques, motivació, consells… els continguts estan dissenyats per professionals</a:t>
            </a:r>
            <a:r>
              <a:rPr lang="ca-ES" sz="1200" b="0" i="0" kern="1200" baseline="0" dirty="0" smtClean="0">
                <a:solidFill>
                  <a:schemeClr val="tx1"/>
                </a:solidFill>
                <a:effectLst/>
                <a:latin typeface="+mn-lt"/>
                <a:ea typeface="+mn-ea"/>
                <a:cs typeface="+mn-cs"/>
              </a:rPr>
              <a:t> </a:t>
            </a:r>
            <a:r>
              <a:rPr lang="ca-ES" sz="1200" b="0" i="0" kern="1200" dirty="0" smtClean="0">
                <a:solidFill>
                  <a:schemeClr val="tx1"/>
                </a:solidFill>
                <a:effectLst/>
                <a:latin typeface="+mn-lt"/>
                <a:ea typeface="+mn-ea"/>
                <a:cs typeface="+mn-cs"/>
              </a:rPr>
              <a:t>especialistes en la teva salut. </a:t>
            </a:r>
            <a:br>
              <a:rPr lang="ca-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
            </a:r>
            <a:br>
              <a:rPr lang="es-ES" sz="1200" b="0" i="0" kern="1200" dirty="0" smtClean="0">
                <a:solidFill>
                  <a:schemeClr val="tx1"/>
                </a:solidFill>
                <a:effectLst/>
                <a:latin typeface="+mn-lt"/>
                <a:ea typeface="+mn-ea"/>
                <a:cs typeface="+mn-cs"/>
              </a:rPr>
            </a:b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28</a:t>
            </a:fld>
            <a:endParaRPr lang="ca-ES" altLang="ca-ES"/>
          </a:p>
        </p:txBody>
      </p:sp>
    </p:spTree>
    <p:extLst>
      <p:ext uri="{BB962C8B-B14F-4D97-AF65-F5344CB8AC3E}">
        <p14:creationId xmlns:p14="http://schemas.microsoft.com/office/powerpoint/2010/main" val="78956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dirty="0" smtClean="0"/>
              <a:t>Recordar</a:t>
            </a:r>
            <a:r>
              <a:rPr lang="ca-ES" baseline="0" dirty="0" smtClean="0"/>
              <a:t> que poden acudir als </a:t>
            </a:r>
            <a:r>
              <a:rPr lang="ca-ES" sz="1400" b="1" baseline="0" dirty="0" smtClean="0"/>
              <a:t>professionals sanitaris de referència del seu centre de salut, tant els metges o metgesses com infermeria </a:t>
            </a:r>
            <a:r>
              <a:rPr lang="ca-ES" baseline="0" dirty="0" smtClean="0"/>
              <a:t>i que també, li poden ajudar a altres llocs (farmàcia, serveis de salut laborals, hospital, 061)</a:t>
            </a: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29</a:t>
            </a:fld>
            <a:endParaRPr lang="ca-ES" altLang="ca-ES"/>
          </a:p>
        </p:txBody>
      </p:sp>
    </p:spTree>
    <p:extLst>
      <p:ext uri="{BB962C8B-B14F-4D97-AF65-F5344CB8AC3E}">
        <p14:creationId xmlns:p14="http://schemas.microsoft.com/office/powerpoint/2010/main" val="394998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dirty="0" smtClean="0"/>
              <a:t>El primer pas</a:t>
            </a:r>
            <a:r>
              <a:rPr lang="ca-ES" baseline="0" dirty="0" smtClean="0"/>
              <a:t> per qualsevol procés de canvi és decidir-te. </a:t>
            </a: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3</a:t>
            </a:fld>
            <a:endParaRPr lang="ca-ES" altLang="ca-ES"/>
          </a:p>
        </p:txBody>
      </p:sp>
    </p:spTree>
    <p:extLst>
      <p:ext uri="{BB962C8B-B14F-4D97-AF65-F5344CB8AC3E}">
        <p14:creationId xmlns:p14="http://schemas.microsoft.com/office/powerpoint/2010/main" val="251227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dirty="0" smtClean="0"/>
              <a:t>Per a qualsevol decisió important en les</a:t>
            </a:r>
            <a:r>
              <a:rPr lang="ca-ES" baseline="0" dirty="0" smtClean="0"/>
              <a:t> nostres vides, hem de valorar els pros i els contres, és el que es diu </a:t>
            </a:r>
            <a:r>
              <a:rPr lang="ca-ES" b="1" baseline="0" dirty="0" smtClean="0"/>
              <a:t>balanç decisional. </a:t>
            </a:r>
            <a:r>
              <a:rPr lang="ca-ES" sz="1200" b="0" i="0" kern="1200" dirty="0" smtClean="0">
                <a:solidFill>
                  <a:schemeClr val="tx1"/>
                </a:solidFill>
                <a:effectLst/>
                <a:latin typeface="+mn-lt"/>
                <a:ea typeface="+mn-ea"/>
                <a:cs typeface="+mn-cs"/>
              </a:rPr>
              <a:t>Han de ser motius personals, és a dir, que tinguin sentit per a tu. </a:t>
            </a:r>
            <a:endParaRPr lang="ca-ES" b="1" baseline="0" dirty="0" smtClean="0"/>
          </a:p>
          <a:p>
            <a:endParaRPr lang="ca-ES" b="1" baseline="0" dirty="0" smtClean="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a:t>
            </a:fld>
            <a:endParaRPr lang="ca-ES" altLang="ca-ES"/>
          </a:p>
        </p:txBody>
      </p:sp>
    </p:spTree>
    <p:extLst>
      <p:ext uri="{BB962C8B-B14F-4D97-AF65-F5344CB8AC3E}">
        <p14:creationId xmlns:p14="http://schemas.microsoft.com/office/powerpoint/2010/main" val="127228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idor d'imatge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Contenidor de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altLang="ca-ES" b="1" dirty="0" smtClean="0"/>
              <a:t>ACTIVITAT</a:t>
            </a:r>
            <a:r>
              <a:rPr lang="ca-ES" altLang="ca-ES" b="1" baseline="0" dirty="0" smtClean="0"/>
              <a:t> OPCIONAL DE IMPORTÀNCIA DE DEIXAR I RAONS PER FUMAR, AMB PÒSITS. </a:t>
            </a:r>
          </a:p>
          <a:p>
            <a:endParaRPr lang="ca-ES" altLang="ca-E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ca-ES" sz="1200" kern="1200" dirty="0" smtClean="0">
                <a:solidFill>
                  <a:schemeClr val="tx1"/>
                </a:solidFill>
                <a:effectLst/>
                <a:latin typeface="+mn-lt"/>
                <a:ea typeface="+mn-ea"/>
                <a:cs typeface="+mn-cs"/>
              </a:rPr>
              <a:t>Portar pòsits i que cadascú posi en cada costat de la balança els seus motius. Per qualsevol canvi a la vida, necessitem valorar els pros i els contres.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a-E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ca-ES" sz="1200" kern="1200" dirty="0" smtClean="0">
                <a:solidFill>
                  <a:schemeClr val="tx1"/>
                </a:solidFill>
                <a:effectLst/>
                <a:latin typeface="+mn-lt"/>
                <a:ea typeface="+mn-ea"/>
                <a:cs typeface="+mn-cs"/>
              </a:rPr>
              <a:t>Anem a valorar-ho junts per desprès produir un missatge de cadascú en positiu. Què aconseguiràs deixant de fumar? Per exemple, vaig a millorar la meva salut i mi primera acció és deixar de fumar. </a:t>
            </a:r>
          </a:p>
          <a:p>
            <a:endParaRPr lang="ca-ES" altLang="ca-ES" dirty="0" smtClean="0"/>
          </a:p>
        </p:txBody>
      </p:sp>
      <p:sp>
        <p:nvSpPr>
          <p:cNvPr id="4" name="Contenidor de número de diapositiva 3"/>
          <p:cNvSpPr>
            <a:spLocks noGrp="1"/>
          </p:cNvSpPr>
          <p:nvPr>
            <p:ph type="sldNum" sz="quarter" idx="5"/>
          </p:nvPr>
        </p:nvSpPr>
        <p:spPr/>
        <p:txBody>
          <a:bodyPr/>
          <a:lstStyle/>
          <a:p>
            <a:pPr>
              <a:defRPr/>
            </a:pPr>
            <a:fld id="{EE17EDC6-9D95-4346-AD67-77DE1311A565}" type="slidenum">
              <a:rPr lang="es-ES" smtClean="0"/>
              <a:pPr>
                <a:defRPr/>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b="1" kern="1200" dirty="0" smtClean="0">
                <a:solidFill>
                  <a:schemeClr val="tx1"/>
                </a:solidFill>
                <a:effectLst/>
                <a:latin typeface="+mn-lt"/>
                <a:ea typeface="+mn-ea"/>
                <a:cs typeface="+mn-cs"/>
              </a:rPr>
              <a:t>ACTIVITAT OPCIONAL</a:t>
            </a:r>
            <a:r>
              <a:rPr lang="ca-ES" sz="1200" b="1" kern="1200" baseline="0" dirty="0" smtClean="0">
                <a:solidFill>
                  <a:schemeClr val="tx1"/>
                </a:solidFill>
                <a:effectLst/>
                <a:latin typeface="+mn-lt"/>
                <a:ea typeface="+mn-ea"/>
                <a:cs typeface="+mn-cs"/>
              </a:rPr>
              <a:t> PER </a:t>
            </a:r>
            <a:r>
              <a:rPr lang="ca-ES" sz="1200" b="1" kern="1200" baseline="0" dirty="0" smtClean="0">
                <a:solidFill>
                  <a:schemeClr val="tx1"/>
                </a:solidFill>
                <a:effectLst/>
                <a:latin typeface="+mn-lt"/>
                <a:ea typeface="+mn-ea"/>
                <a:cs typeface="+mn-cs"/>
              </a:rPr>
              <a:t>TREBALLAR MOTIUS I DIFICULTATS</a:t>
            </a:r>
          </a:p>
          <a:p>
            <a:endParaRPr lang="ca-ES" sz="1200" kern="1200" baseline="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Demanarem que cadascú</a:t>
            </a:r>
            <a:r>
              <a:rPr lang="ca-ES" sz="1200" kern="1200" baseline="0" dirty="0" smtClean="0">
                <a:solidFill>
                  <a:schemeClr val="tx1"/>
                </a:solidFill>
                <a:effectLst/>
                <a:latin typeface="+mn-lt"/>
                <a:ea typeface="+mn-ea"/>
                <a:cs typeface="+mn-cs"/>
              </a:rPr>
              <a:t> pensi i puntuï </a:t>
            </a:r>
            <a:r>
              <a:rPr lang="ca-ES" sz="1200" kern="1200" dirty="0" smtClean="0">
                <a:solidFill>
                  <a:schemeClr val="tx1"/>
                </a:solidFill>
                <a:effectLst/>
                <a:latin typeface="+mn-lt"/>
                <a:ea typeface="+mn-ea"/>
                <a:cs typeface="+mn-cs"/>
              </a:rPr>
              <a:t>entre el 0 i el 10 la importància que té per a ell/ella deixar de fumar</a:t>
            </a:r>
            <a:r>
              <a:rPr lang="ca-ES" sz="1200" kern="1200" baseline="0" dirty="0" smtClean="0">
                <a:solidFill>
                  <a:schemeClr val="tx1"/>
                </a:solidFill>
                <a:effectLst/>
                <a:latin typeface="+mn-lt"/>
                <a:ea typeface="+mn-ea"/>
                <a:cs typeface="+mn-cs"/>
              </a:rPr>
              <a:t> en el moment actual. </a:t>
            </a:r>
            <a:r>
              <a:rPr lang="ca-ES" sz="1200" kern="1200" dirty="0" smtClean="0">
                <a:solidFill>
                  <a:schemeClr val="tx1"/>
                </a:solidFill>
                <a:effectLst/>
                <a:latin typeface="+mn-lt"/>
                <a:ea typeface="+mn-ea"/>
                <a:cs typeface="+mn-cs"/>
              </a:rPr>
              <a:t>Un cop feta aquesta primera valoració se li demana a dos o tres assistents (o voluntaris), per què ha puntuat </a:t>
            </a:r>
            <a:r>
              <a:rPr lang="ca-ES" sz="1200" kern="1200" dirty="0" err="1" smtClean="0">
                <a:solidFill>
                  <a:schemeClr val="tx1"/>
                </a:solidFill>
                <a:effectLst/>
                <a:latin typeface="+mn-lt"/>
                <a:ea typeface="+mn-ea"/>
                <a:cs typeface="+mn-cs"/>
              </a:rPr>
              <a:t>d’X</a:t>
            </a:r>
            <a:r>
              <a:rPr lang="ca-ES" sz="1200" kern="1200" dirty="0" smtClean="0">
                <a:solidFill>
                  <a:schemeClr val="tx1"/>
                </a:solidFill>
                <a:effectLst/>
                <a:latin typeface="+mn-lt"/>
                <a:ea typeface="+mn-ea"/>
                <a:cs typeface="+mn-cs"/>
              </a:rPr>
              <a:t> (el valor</a:t>
            </a:r>
            <a:r>
              <a:rPr lang="ca-ES" sz="1200" kern="1200" baseline="0" dirty="0" smtClean="0">
                <a:solidFill>
                  <a:schemeClr val="tx1"/>
                </a:solidFill>
                <a:effectLst/>
                <a:latin typeface="+mn-lt"/>
                <a:ea typeface="+mn-ea"/>
                <a:cs typeface="+mn-cs"/>
              </a:rPr>
              <a:t> puntuat</a:t>
            </a:r>
            <a:r>
              <a:rPr lang="ca-ES" sz="1200" kern="1200" dirty="0" smtClean="0">
                <a:solidFill>
                  <a:schemeClr val="tx1"/>
                </a:solidFill>
                <a:effectLst/>
                <a:latin typeface="+mn-lt"/>
                <a:ea typeface="+mn-ea"/>
                <a:cs typeface="+mn-cs"/>
              </a:rPr>
              <a:t>) i no 0 o 1. Per tal de que</a:t>
            </a:r>
            <a:r>
              <a:rPr lang="ca-ES" sz="1200" kern="1200" baseline="0" dirty="0" smtClean="0">
                <a:solidFill>
                  <a:schemeClr val="tx1"/>
                </a:solidFill>
                <a:effectLst/>
                <a:latin typeface="+mn-lt"/>
                <a:ea typeface="+mn-ea"/>
                <a:cs typeface="+mn-cs"/>
              </a:rPr>
              <a:t> verbalitzi els motius pels quals deixaria de fumar, els que són realment rellevants per a ell/a la seva família o la seva situació</a:t>
            </a:r>
            <a:r>
              <a:rPr lang="ca-ES" sz="1200" kern="1200" baseline="0" dirty="0" smtClean="0">
                <a:solidFill>
                  <a:schemeClr val="tx1"/>
                </a:solidFill>
                <a:effectLst/>
                <a:latin typeface="+mn-lt"/>
                <a:ea typeface="+mn-ea"/>
                <a:cs typeface="+mn-cs"/>
              </a:rPr>
              <a:t>.</a:t>
            </a:r>
          </a:p>
          <a:p>
            <a:endParaRPr lang="ca-ES" sz="1200" kern="1200" baseline="0" dirty="0" smtClean="0">
              <a:solidFill>
                <a:schemeClr val="tx1"/>
              </a:solidFill>
              <a:effectLst/>
              <a:latin typeface="+mn-lt"/>
              <a:ea typeface="+mn-ea"/>
              <a:cs typeface="+mn-cs"/>
            </a:endParaRPr>
          </a:p>
          <a:p>
            <a:r>
              <a:rPr lang="ca-ES" sz="1200" kern="1200" baseline="0" dirty="0" smtClean="0">
                <a:solidFill>
                  <a:schemeClr val="tx1"/>
                </a:solidFill>
                <a:effectLst/>
                <a:latin typeface="+mn-lt"/>
                <a:ea typeface="+mn-ea"/>
                <a:cs typeface="+mn-cs"/>
              </a:rPr>
              <a:t>Seguidament li preguntem per què X i no 9, per tal d’esbrinar què li aporta el tabac i/o què li impedeix deixar-lo. </a:t>
            </a:r>
          </a:p>
          <a:p>
            <a:endParaRPr lang="ca-ES" sz="1200" kern="1200" baseline="0" dirty="0" smtClean="0">
              <a:solidFill>
                <a:schemeClr val="tx1"/>
              </a:solidFill>
              <a:effectLst/>
              <a:latin typeface="+mn-lt"/>
              <a:ea typeface="+mn-ea"/>
              <a:cs typeface="+mn-cs"/>
            </a:endParaRPr>
          </a:p>
          <a:p>
            <a:r>
              <a:rPr lang="ca-ES" sz="1200" kern="1200" baseline="0" dirty="0" smtClean="0">
                <a:solidFill>
                  <a:schemeClr val="tx1"/>
                </a:solidFill>
                <a:effectLst/>
                <a:latin typeface="+mn-lt"/>
                <a:ea typeface="+mn-ea"/>
                <a:cs typeface="+mn-cs"/>
              </a:rPr>
              <a:t>Si tenim possibilitat de pissarra o portafolis, podem anar apuntant o també es pot demanar que vagin enganxant pòsits (diferent color) ells mateixos. Podem preguntar als assistents si algú té algun motiu més que vulgui compartir i que no s’hagi comentat.</a:t>
            </a:r>
          </a:p>
          <a:p>
            <a:endParaRPr lang="ca-ES" sz="120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dirty="0" smtClean="0">
                <a:solidFill>
                  <a:schemeClr val="tx1"/>
                </a:solidFill>
                <a:effectLst/>
                <a:latin typeface="+mn-lt"/>
                <a:ea typeface="+mn-ea"/>
                <a:cs typeface="+mn-cs"/>
              </a:rPr>
              <a:t>Farem un petit resum amb els motius que han sortit i que són els verdaderament importants per a ells. </a:t>
            </a:r>
          </a:p>
          <a:p>
            <a:endParaRPr lang="ca-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6</a:t>
            </a:fld>
            <a:endParaRPr lang="ca-ES"/>
          </a:p>
        </p:txBody>
      </p:sp>
    </p:spTree>
    <p:extLst>
      <p:ext uri="{BB962C8B-B14F-4D97-AF65-F5344CB8AC3E}">
        <p14:creationId xmlns:p14="http://schemas.microsoft.com/office/powerpoint/2010/main" val="381200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b="1" kern="1200" dirty="0" smtClean="0">
                <a:solidFill>
                  <a:schemeClr val="tx1"/>
                </a:solidFill>
                <a:effectLst/>
                <a:latin typeface="+mn-lt"/>
                <a:ea typeface="+mn-ea"/>
                <a:cs typeface="+mn-cs"/>
              </a:rPr>
              <a:t>ACTIVITAT OPCIONAL</a:t>
            </a:r>
            <a:r>
              <a:rPr lang="ca-ES" sz="1200" b="1" kern="1200" baseline="0" dirty="0" smtClean="0">
                <a:solidFill>
                  <a:schemeClr val="tx1"/>
                </a:solidFill>
                <a:effectLst/>
                <a:latin typeface="+mn-lt"/>
                <a:ea typeface="+mn-ea"/>
                <a:cs typeface="+mn-cs"/>
              </a:rPr>
              <a:t> PER </a:t>
            </a:r>
            <a:r>
              <a:rPr lang="ca-ES" sz="1200" b="1" kern="1200" baseline="0" dirty="0" smtClean="0">
                <a:solidFill>
                  <a:schemeClr val="tx1"/>
                </a:solidFill>
                <a:effectLst/>
                <a:latin typeface="+mn-lt"/>
                <a:ea typeface="+mn-ea"/>
                <a:cs typeface="+mn-cs"/>
              </a:rPr>
              <a:t>TREBALLAR LES FORTALESES I LES DEBILITATS</a:t>
            </a:r>
            <a:endParaRPr lang="ca-ES" sz="1200" b="1" kern="1200" baseline="0" dirty="0" smtClean="0">
              <a:solidFill>
                <a:schemeClr val="tx1"/>
              </a:solidFill>
              <a:effectLst/>
              <a:latin typeface="+mn-lt"/>
              <a:ea typeface="+mn-ea"/>
              <a:cs typeface="+mn-cs"/>
            </a:endParaRPr>
          </a:p>
          <a:p>
            <a:endParaRPr lang="ca-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Ara demanarem que </a:t>
            </a:r>
            <a:r>
              <a:rPr lang="ca-ES" sz="1200" kern="1200" baseline="0" dirty="0" smtClean="0">
                <a:solidFill>
                  <a:schemeClr val="tx1"/>
                </a:solidFill>
                <a:effectLst/>
                <a:latin typeface="+mn-lt"/>
                <a:ea typeface="+mn-ea"/>
                <a:cs typeface="+mn-cs"/>
              </a:rPr>
              <a:t>puntuïn </a:t>
            </a:r>
            <a:r>
              <a:rPr lang="ca-ES" sz="1200" kern="1200" dirty="0" smtClean="0">
                <a:solidFill>
                  <a:schemeClr val="tx1"/>
                </a:solidFill>
                <a:effectLst/>
                <a:latin typeface="+mn-lt"/>
                <a:ea typeface="+mn-ea"/>
                <a:cs typeface="+mn-cs"/>
              </a:rPr>
              <a:t>entre el 0 i el 10 la confiança que té per a ell/ella deixar de fumar</a:t>
            </a:r>
            <a:r>
              <a:rPr lang="ca-ES" sz="1200" kern="1200" baseline="0" dirty="0" smtClean="0">
                <a:solidFill>
                  <a:schemeClr val="tx1"/>
                </a:solidFill>
                <a:effectLst/>
                <a:latin typeface="+mn-lt"/>
                <a:ea typeface="+mn-ea"/>
                <a:cs typeface="+mn-cs"/>
              </a:rPr>
              <a:t> en el moment actual. </a:t>
            </a:r>
          </a:p>
          <a:p>
            <a:pPr lvl="0"/>
            <a:r>
              <a:rPr lang="ca-ES" sz="1200" kern="1200" baseline="0" dirty="0" smtClean="0">
                <a:solidFill>
                  <a:schemeClr val="tx1"/>
                </a:solidFill>
                <a:effectLst/>
                <a:latin typeface="+mn-lt"/>
                <a:ea typeface="+mn-ea"/>
                <a:cs typeface="+mn-cs"/>
              </a:rPr>
              <a:t>Demanarem a dos o tres </a:t>
            </a:r>
            <a:r>
              <a:rPr lang="ca-ES" sz="1200" kern="1200" dirty="0" smtClean="0">
                <a:solidFill>
                  <a:schemeClr val="tx1"/>
                </a:solidFill>
                <a:effectLst/>
                <a:latin typeface="+mn-lt"/>
                <a:ea typeface="+mn-ea"/>
                <a:cs typeface="+mn-cs"/>
              </a:rPr>
              <a:t>assistents (o voluntaris), per què ha puntuat </a:t>
            </a:r>
            <a:r>
              <a:rPr lang="ca-ES" sz="1200" kern="1200" dirty="0" err="1" smtClean="0">
                <a:solidFill>
                  <a:schemeClr val="tx1"/>
                </a:solidFill>
                <a:effectLst/>
                <a:latin typeface="+mn-lt"/>
                <a:ea typeface="+mn-ea"/>
                <a:cs typeface="+mn-cs"/>
              </a:rPr>
              <a:t>d’X</a:t>
            </a:r>
            <a:r>
              <a:rPr lang="ca-ES" sz="1200" kern="1200" dirty="0" smtClean="0">
                <a:solidFill>
                  <a:schemeClr val="tx1"/>
                </a:solidFill>
                <a:effectLst/>
                <a:latin typeface="+mn-lt"/>
                <a:ea typeface="+mn-ea"/>
                <a:cs typeface="+mn-cs"/>
              </a:rPr>
              <a:t> (el valor</a:t>
            </a:r>
            <a:r>
              <a:rPr lang="ca-ES" sz="1200" kern="1200" baseline="0" dirty="0" smtClean="0">
                <a:solidFill>
                  <a:schemeClr val="tx1"/>
                </a:solidFill>
                <a:effectLst/>
                <a:latin typeface="+mn-lt"/>
                <a:ea typeface="+mn-ea"/>
                <a:cs typeface="+mn-cs"/>
              </a:rPr>
              <a:t> puntuat</a:t>
            </a:r>
            <a:r>
              <a:rPr lang="ca-ES" sz="1200" kern="1200" dirty="0" smtClean="0">
                <a:solidFill>
                  <a:schemeClr val="tx1"/>
                </a:solidFill>
                <a:effectLst/>
                <a:latin typeface="+mn-lt"/>
                <a:ea typeface="+mn-ea"/>
                <a:cs typeface="+mn-cs"/>
              </a:rPr>
              <a:t>) i no 0 o 1. Verbalitzarà així les seva autoeficàcia, les fortaleses. </a:t>
            </a:r>
          </a:p>
          <a:p>
            <a:pPr lvl="0"/>
            <a:endParaRPr lang="ca-ES" sz="1200" kern="1200" dirty="0" smtClean="0">
              <a:solidFill>
                <a:schemeClr val="tx1"/>
              </a:solidFill>
              <a:effectLst/>
              <a:latin typeface="+mn-lt"/>
              <a:ea typeface="+mn-ea"/>
              <a:cs typeface="+mn-cs"/>
            </a:endParaRPr>
          </a:p>
          <a:p>
            <a:pPr lvl="0"/>
            <a:r>
              <a:rPr lang="ca-ES" sz="1200" kern="1200" baseline="0" dirty="0" smtClean="0">
                <a:solidFill>
                  <a:schemeClr val="tx1"/>
                </a:solidFill>
                <a:effectLst/>
                <a:latin typeface="+mn-lt"/>
                <a:ea typeface="+mn-ea"/>
                <a:cs typeface="+mn-cs"/>
              </a:rPr>
              <a:t>Seguidament li preguntem per què X i no 9, per de</a:t>
            </a:r>
            <a:r>
              <a:rPr lang="ca-ES" sz="1200" kern="1200" dirty="0" smtClean="0">
                <a:solidFill>
                  <a:schemeClr val="tx1"/>
                </a:solidFill>
                <a:effectLst/>
                <a:latin typeface="+mn-lt"/>
                <a:ea typeface="+mn-ea"/>
                <a:cs typeface="+mn-cs"/>
              </a:rPr>
              <a:t> conèixer les seves necessitats, les pors i els possibles obstacles.</a:t>
            </a:r>
          </a:p>
          <a:p>
            <a:endParaRPr lang="ca-ES" sz="1200" kern="1200" baseline="0" dirty="0" smtClean="0">
              <a:solidFill>
                <a:schemeClr val="tx1"/>
              </a:solidFill>
              <a:effectLst/>
              <a:latin typeface="+mn-lt"/>
              <a:ea typeface="+mn-ea"/>
              <a:cs typeface="+mn-cs"/>
            </a:endParaRPr>
          </a:p>
          <a:p>
            <a:r>
              <a:rPr lang="ca-ES" sz="1200" kern="1200" baseline="0" dirty="0" smtClean="0">
                <a:solidFill>
                  <a:schemeClr val="tx1"/>
                </a:solidFill>
                <a:effectLst/>
                <a:latin typeface="+mn-lt"/>
                <a:ea typeface="+mn-ea"/>
                <a:cs typeface="+mn-cs"/>
              </a:rPr>
              <a:t>Si tenim possibilitat de pissarra o portafolis, podem anar apuntant, també amb pòsits (color groc) i fer que la gent els enganxi. Podem preguntar si algú vol comentar alguna fortalesa o possible obstacle més.</a:t>
            </a:r>
          </a:p>
          <a:p>
            <a:endParaRPr lang="ca-ES" sz="120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dirty="0" smtClean="0">
                <a:solidFill>
                  <a:schemeClr val="tx1"/>
                </a:solidFill>
                <a:effectLst/>
                <a:latin typeface="+mn-lt"/>
                <a:ea typeface="+mn-ea"/>
                <a:cs typeface="+mn-cs"/>
              </a:rPr>
              <a:t>Sortiran</a:t>
            </a:r>
            <a:r>
              <a:rPr lang="ca-ES" sz="1200" kern="1200" baseline="0" dirty="0" smtClean="0">
                <a:solidFill>
                  <a:schemeClr val="tx1"/>
                </a:solidFill>
                <a:effectLst/>
                <a:latin typeface="+mn-lt"/>
                <a:ea typeface="+mn-ea"/>
                <a:cs typeface="+mn-cs"/>
              </a:rPr>
              <a:t> </a:t>
            </a:r>
            <a:r>
              <a:rPr lang="ca-ES" sz="1200" kern="1200" dirty="0" smtClean="0">
                <a:solidFill>
                  <a:schemeClr val="tx1"/>
                </a:solidFill>
                <a:effectLst/>
                <a:latin typeface="+mn-lt"/>
                <a:ea typeface="+mn-ea"/>
                <a:cs typeface="+mn-cs"/>
              </a:rPr>
              <a:t>les dificultats que té per deixar-ho, les emocions i sentiments que experimenta</a:t>
            </a:r>
            <a:r>
              <a:rPr lang="ca-ES" sz="1200" kern="1200" baseline="0" dirty="0" smtClean="0">
                <a:solidFill>
                  <a:schemeClr val="tx1"/>
                </a:solidFill>
                <a:effectLst/>
                <a:latin typeface="+mn-lt"/>
                <a:ea typeface="+mn-ea"/>
                <a:cs typeface="+mn-cs"/>
              </a:rPr>
              <a:t> i també les fortaleses i experiències prèvies.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ca-ES" sz="120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baseline="0" dirty="0" smtClean="0">
                <a:solidFill>
                  <a:schemeClr val="tx1"/>
                </a:solidFill>
                <a:effectLst/>
                <a:latin typeface="+mn-lt"/>
                <a:ea typeface="+mn-ea"/>
                <a:cs typeface="+mn-cs"/>
              </a:rPr>
              <a:t>És important si sou més de dos professionals, que intenteu </a:t>
            </a:r>
            <a:r>
              <a:rPr lang="ca-ES" sz="1200" kern="1200" dirty="0" smtClean="0">
                <a:solidFill>
                  <a:schemeClr val="tx1"/>
                </a:solidFill>
                <a:effectLst/>
                <a:latin typeface="+mn-lt"/>
                <a:ea typeface="+mn-ea"/>
                <a:cs typeface="+mn-cs"/>
              </a:rPr>
              <a:t>recollir totes les idees claus i </a:t>
            </a:r>
            <a:r>
              <a:rPr lang="ca-ES" sz="1200" kern="1200" baseline="0" dirty="0" smtClean="0">
                <a:solidFill>
                  <a:schemeClr val="tx1"/>
                </a:solidFill>
                <a:effectLst/>
                <a:latin typeface="+mn-lt"/>
                <a:ea typeface="+mn-ea"/>
                <a:cs typeface="+mn-cs"/>
              </a:rPr>
              <a:t> </a:t>
            </a:r>
            <a:r>
              <a:rPr lang="ca-ES" sz="1200" kern="1200" dirty="0" smtClean="0">
                <a:solidFill>
                  <a:schemeClr val="tx1"/>
                </a:solidFill>
                <a:effectLst/>
                <a:latin typeface="+mn-lt"/>
                <a:ea typeface="+mn-ea"/>
                <a:cs typeface="+mn-cs"/>
              </a:rPr>
              <a:t>fer un esforç per retornar la informació de manera sintètica i endreçada. Per un costat sembla que ....... i</a:t>
            </a:r>
            <a:r>
              <a:rPr lang="ca-ES" sz="1200" kern="1200" baseline="0" dirty="0" smtClean="0">
                <a:solidFill>
                  <a:schemeClr val="tx1"/>
                </a:solidFill>
                <a:effectLst/>
                <a:latin typeface="+mn-lt"/>
                <a:ea typeface="+mn-ea"/>
                <a:cs typeface="+mn-cs"/>
              </a:rPr>
              <a:t> per altres.........</a:t>
            </a: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baseline="0" dirty="0" smtClean="0">
                <a:solidFill>
                  <a:schemeClr val="tx1"/>
                </a:solidFill>
                <a:effectLst/>
                <a:latin typeface="+mn-lt"/>
                <a:ea typeface="+mn-ea"/>
                <a:cs typeface="+mn-cs"/>
              </a:rPr>
              <a:t>També es pot fer fotografies dels pòsits o de la pissarra i retornar-ho en una segona sessió si es fa per parts.</a:t>
            </a: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7</a:t>
            </a:fld>
            <a:endParaRPr lang="ca-ES" altLang="ca-ES"/>
          </a:p>
        </p:txBody>
      </p:sp>
    </p:spTree>
    <p:extLst>
      <p:ext uri="{BB962C8B-B14F-4D97-AF65-F5344CB8AC3E}">
        <p14:creationId xmlns:p14="http://schemas.microsoft.com/office/powerpoint/2010/main" val="112003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8</a:t>
            </a:fld>
            <a:endParaRPr lang="ca-ES" altLang="ca-ES"/>
          </a:p>
        </p:txBody>
      </p:sp>
    </p:spTree>
    <p:extLst>
      <p:ext uri="{BB962C8B-B14F-4D97-AF65-F5344CB8AC3E}">
        <p14:creationId xmlns:p14="http://schemas.microsoft.com/office/powerpoint/2010/main" val="99258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9</a:t>
            </a:fld>
            <a:endParaRPr lang="ca-ES" altLang="ca-ES"/>
          </a:p>
        </p:txBody>
      </p:sp>
    </p:spTree>
    <p:extLst>
      <p:ext uri="{BB962C8B-B14F-4D97-AF65-F5344CB8AC3E}">
        <p14:creationId xmlns:p14="http://schemas.microsoft.com/office/powerpoint/2010/main" val="3340442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674056"/>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8841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ol i objectes sense logo">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l="3430" r="9135"/>
          <a:stretch>
            <a:fillRect/>
          </a:stretch>
        </p:blipFill>
        <p:spPr bwMode="auto">
          <a:xfrm>
            <a:off x="262176"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6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17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18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9" name="9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410610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8"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239815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ol i objectes sense nivell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530039"/>
          </a:xfrm>
        </p:spPr>
        <p:txBody>
          <a:bodyPr/>
          <a:lstStyle>
            <a:lvl1pPr marL="0" indent="0">
              <a:buNone/>
              <a:defRPr/>
            </a:lvl1pPr>
          </a:lstStyle>
          <a:p>
            <a:pPr lvl="0"/>
            <a:r>
              <a:rPr lang="ca-ES"/>
              <a:t>Feu clic aquí per editar estils</a:t>
            </a:r>
          </a:p>
        </p:txBody>
      </p:sp>
      <p:sp>
        <p:nvSpPr>
          <p:cNvPr id="7"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9250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s columnes">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3564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9"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
        <p:nvSpPr>
          <p:cNvPr id="5" name="4 Título"/>
          <p:cNvSpPr>
            <a:spLocks noGrp="1"/>
          </p:cNvSpPr>
          <p:nvPr>
            <p:ph type="title"/>
          </p:nvPr>
        </p:nvSpPr>
        <p:spPr>
          <a:xfrm>
            <a:off x="357188" y="404664"/>
            <a:ext cx="8570912" cy="506412"/>
          </a:xfrm>
        </p:spPr>
        <p:txBody>
          <a:bodyPr/>
          <a:lstStyle/>
          <a:p>
            <a:r>
              <a:rPr lang="es-ES"/>
              <a:t>Haga clic para modificar el estilo de título del patrón</a:t>
            </a:r>
          </a:p>
        </p:txBody>
      </p:sp>
    </p:spTree>
    <p:extLst>
      <p:ext uri="{BB962C8B-B14F-4D97-AF65-F5344CB8AC3E}">
        <p14:creationId xmlns:p14="http://schemas.microsoft.com/office/powerpoint/2010/main" val="305405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ol i comia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l="3430" r="9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9 Imagen"/>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6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Tree>
    <p:extLst>
      <p:ext uri="{BB962C8B-B14F-4D97-AF65-F5344CB8AC3E}">
        <p14:creationId xmlns:p14="http://schemas.microsoft.com/office/powerpoint/2010/main" val="40668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154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En blanc">
    <p:spTree>
      <p:nvGrpSpPr>
        <p:cNvPr id="1" name=""/>
        <p:cNvGrpSpPr/>
        <p:nvPr/>
      </p:nvGrpSpPr>
      <p:grpSpPr>
        <a:xfrm>
          <a:off x="0" y="0"/>
          <a:ext cx="0" cy="0"/>
          <a:chOff x="0" y="0"/>
          <a:chExt cx="0" cy="0"/>
        </a:xfrm>
      </p:grpSpPr>
      <p:sp>
        <p:nvSpPr>
          <p:cNvPr id="2" name="Rectangle arrodonit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Contenidor de data 1"/>
          <p:cNvSpPr>
            <a:spLocks noGrp="1"/>
          </p:cNvSpPr>
          <p:nvPr>
            <p:ph type="dt" sz="half" idx="10"/>
          </p:nvPr>
        </p:nvSpPr>
        <p:spPr>
          <a:xfrm>
            <a:off x="3776663" y="6111875"/>
            <a:ext cx="2286000" cy="365125"/>
          </a:xfrm>
          <a:prstGeom prst="rect">
            <a:avLst/>
          </a:prstGeom>
        </p:spPr>
        <p:txBody>
          <a:bodyPr/>
          <a:lstStyle>
            <a:lvl1pPr>
              <a:defRPr/>
            </a:lvl1pPr>
            <a:extLst/>
          </a:lstStyle>
          <a:p>
            <a:pPr>
              <a:defRPr/>
            </a:pPr>
            <a:fld id="{EC5750A5-4151-469E-89A6-6A2591CED77A}" type="datetime1">
              <a:rPr lang="es-ES"/>
              <a:pPr>
                <a:defRPr/>
              </a:pPr>
              <a:t>24/05/2017</a:t>
            </a:fld>
            <a:endParaRPr lang="es-ES"/>
          </a:p>
        </p:txBody>
      </p:sp>
      <p:sp>
        <p:nvSpPr>
          <p:cNvPr id="4" name="Contenidor de peu de pàgina 2"/>
          <p:cNvSpPr>
            <a:spLocks noGrp="1"/>
          </p:cNvSpPr>
          <p:nvPr>
            <p:ph type="ftr" sz="quarter" idx="11"/>
          </p:nvPr>
        </p:nvSpPr>
        <p:spPr>
          <a:xfrm>
            <a:off x="6062663" y="6111875"/>
            <a:ext cx="2286000" cy="365125"/>
          </a:xfrm>
          <a:prstGeom prst="rect">
            <a:avLst/>
          </a:prstGeom>
        </p:spPr>
        <p:txBody>
          <a:bodyPr/>
          <a:lstStyle>
            <a:lvl1pPr>
              <a:defRPr/>
            </a:lvl1pPr>
            <a:extLst/>
          </a:lstStyle>
          <a:p>
            <a:pPr>
              <a:defRPr/>
            </a:pPr>
            <a:endParaRPr lang="es-ES"/>
          </a:p>
        </p:txBody>
      </p:sp>
      <p:sp>
        <p:nvSpPr>
          <p:cNvPr id="5" name="Contenidor de número de diapositiva 3"/>
          <p:cNvSpPr>
            <a:spLocks noGrp="1"/>
          </p:cNvSpPr>
          <p:nvPr>
            <p:ph type="sldNum" sz="quarter" idx="12"/>
          </p:nvPr>
        </p:nvSpPr>
        <p:spPr>
          <a:xfrm>
            <a:off x="8348663" y="6111875"/>
            <a:ext cx="457200" cy="365125"/>
          </a:xfrm>
          <a:prstGeom prst="rect">
            <a:avLst/>
          </a:prstGeom>
        </p:spPr>
        <p:txBody>
          <a:bodyPr/>
          <a:lstStyle>
            <a:lvl1pPr>
              <a:defRPr/>
            </a:lvl1pPr>
            <a:extLst/>
          </a:lstStyle>
          <a:p>
            <a:pPr>
              <a:defRPr/>
            </a:pPr>
            <a:fld id="{DF8BD196-73DA-486A-B429-7F21FB824B83}" type="slidenum">
              <a:rPr lang="es-ES"/>
              <a:pPr>
                <a:defRPr/>
              </a:pPr>
              <a:t>‹Nº›</a:t>
            </a:fld>
            <a:endParaRPr lang="es-ES"/>
          </a:p>
        </p:txBody>
      </p:sp>
    </p:spTree>
    <p:extLst>
      <p:ext uri="{BB962C8B-B14F-4D97-AF65-F5344CB8AC3E}">
        <p14:creationId xmlns:p14="http://schemas.microsoft.com/office/powerpoint/2010/main" val="47697338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ontenidor de títol 1"/>
          <p:cNvSpPr>
            <a:spLocks noGrp="1"/>
          </p:cNvSpPr>
          <p:nvPr>
            <p:ph type="title"/>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altLang="es-ES"/>
              <a:t>Feu clic aquí per editar l'estil</a:t>
            </a:r>
          </a:p>
        </p:txBody>
      </p:sp>
      <p:sp>
        <p:nvSpPr>
          <p:cNvPr id="1027" name="Contenidor de text 2"/>
          <p:cNvSpPr>
            <a:spLocks noGrp="1"/>
          </p:cNvSpPr>
          <p:nvPr>
            <p:ph type="body" idx="1"/>
          </p:nvPr>
        </p:nvSpPr>
        <p:spPr bwMode="auto">
          <a:xfrm>
            <a:off x="357188" y="2058988"/>
            <a:ext cx="83835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es-ES"/>
              <a:t>Feu clic aquí per editar estils</a:t>
            </a:r>
          </a:p>
          <a:p>
            <a:pPr lvl="1"/>
            <a:r>
              <a:rPr lang="ca-ES" altLang="es-ES"/>
              <a:t>Segon nivell</a:t>
            </a:r>
          </a:p>
          <a:p>
            <a:pPr lvl="2"/>
            <a:r>
              <a:rPr lang="ca-ES" altLang="es-ES"/>
              <a:t>Tercer nivell</a:t>
            </a:r>
          </a:p>
          <a:p>
            <a:pPr lvl="3"/>
            <a:r>
              <a:rPr lang="ca-ES" altLang="es-ES"/>
              <a:t>Quart nivell</a:t>
            </a:r>
          </a:p>
          <a:p>
            <a:pPr lvl="4"/>
            <a:r>
              <a:rPr lang="ca-ES" altLang="es-ES"/>
              <a:t>Cinquè nivell</a:t>
            </a:r>
          </a:p>
        </p:txBody>
      </p:sp>
      <p:sp>
        <p:nvSpPr>
          <p:cNvPr id="8" name="7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8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 name="10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1031" name="Picture 2"/>
          <p:cNvPicPr>
            <a:picLocks noChangeAspect="1" noChangeArrowheads="1"/>
          </p:cNvPicPr>
          <p:nvPr userDrawn="1"/>
        </p:nvPicPr>
        <p:blipFill>
          <a:blip r:embed="rId10">
            <a:lum bright="70000" contrast="-70000"/>
            <a:extLst>
              <a:ext uri="{28A0092B-C50C-407E-A947-70E740481C1C}">
                <a14:useLocalDpi xmlns:a14="http://schemas.microsoft.com/office/drawing/2010/main" val="0"/>
              </a:ext>
            </a:extLst>
          </a:blip>
          <a:srcRect l="3430" r="9135"/>
          <a:stretch>
            <a:fillRect/>
          </a:stretch>
        </p:blipFill>
        <p:spPr bwMode="auto">
          <a:xfrm>
            <a:off x="274638"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9 Imagen"/>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4" r:id="rId3"/>
    <p:sldLayoutId id="2147484015" r:id="rId4"/>
    <p:sldLayoutId id="2147484018" r:id="rId5"/>
    <p:sldLayoutId id="2147484022" r:id="rId6"/>
    <p:sldLayoutId id="2147484020" r:id="rId7"/>
    <p:sldLayoutId id="2147484026" r:id="rId8"/>
  </p:sldLayoutIdLst>
  <p:hf hdr="0" ftr="0" dt="0"/>
  <p:txStyles>
    <p:title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p:titleStyle>
    <p:body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papsf.cat/DeixarFumar_pas1.aspx#reflexiona"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9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4317" y="178289"/>
            <a:ext cx="2520000" cy="8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uadroTexto 1"/>
          <p:cNvSpPr txBox="1">
            <a:spLocks noChangeArrowheads="1"/>
          </p:cNvSpPr>
          <p:nvPr/>
        </p:nvSpPr>
        <p:spPr bwMode="auto">
          <a:xfrm>
            <a:off x="250825" y="5949950"/>
            <a:ext cx="1728788" cy="792163"/>
          </a:xfrm>
          <a:prstGeom prst="rect">
            <a:avLst/>
          </a:prstGeom>
          <a:solidFill>
            <a:schemeClr val="bg1"/>
          </a:solidFill>
          <a:ln w="9525">
            <a:noFill/>
            <a:miter lim="800000"/>
            <a:headEnd/>
            <a:tailEnd/>
          </a:ln>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ca-ES" altLang="ca-ES">
              <a:latin typeface="Calibri" panose="020F0502020204030204" pitchFamily="34" charset="0"/>
            </a:endParaRPr>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720" y="196792"/>
            <a:ext cx="2982117" cy="41283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414299" y="1304777"/>
            <a:ext cx="5410018" cy="1569660"/>
          </a:xfrm>
          <a:prstGeom prst="rect">
            <a:avLst/>
          </a:prstGeom>
          <a:noFill/>
        </p:spPr>
        <p:txBody>
          <a:bodyPr wrap="square" rtlCol="0">
            <a:spAutoFit/>
          </a:bodyPr>
          <a:lstStyle/>
          <a:p>
            <a:r>
              <a:rPr lang="ca-ES" sz="4800" b="1" dirty="0" smtClean="0">
                <a:solidFill>
                  <a:srgbClr val="00B0F0"/>
                </a:solidFill>
                <a:latin typeface="Arial" pitchFamily="34" charset="0"/>
                <a:ea typeface="+mj-ea"/>
              </a:rPr>
              <a:t>Deixar de fumar, sí que es pot!!</a:t>
            </a:r>
            <a:endParaRPr lang="ca-ES" sz="4800" b="1" dirty="0">
              <a:solidFill>
                <a:srgbClr val="00B0F0"/>
              </a:solidFill>
              <a:latin typeface="Arial" pitchFamily="34" charset="0"/>
              <a:ea typeface="+mj-ea"/>
            </a:endParaRPr>
          </a:p>
        </p:txBody>
      </p:sp>
      <p:pic>
        <p:nvPicPr>
          <p:cNvPr id="6" name="Picture 7"/>
          <p:cNvPicPr>
            <a:picLocks noChangeAspect="1" noChangeArrowheads="1"/>
          </p:cNvPicPr>
          <p:nvPr/>
        </p:nvPicPr>
        <p:blipFill>
          <a:blip r:embed="rId5" cstate="print"/>
          <a:srcRect/>
          <a:stretch>
            <a:fillRect/>
          </a:stretch>
        </p:blipFill>
        <p:spPr bwMode="auto">
          <a:xfrm>
            <a:off x="4718038" y="2962119"/>
            <a:ext cx="2487408" cy="3762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85" y="1773449"/>
            <a:ext cx="8497385" cy="297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133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533694" y="96749"/>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smtClean="0"/>
              <a:t>Quan?</a:t>
            </a:r>
            <a:endParaRPr lang="ca-ES" sz="3600" dirty="0"/>
          </a:p>
        </p:txBody>
      </p:sp>
      <p:sp>
        <p:nvSpPr>
          <p:cNvPr id="2" name="1 CuadroTexto"/>
          <p:cNvSpPr txBox="1"/>
          <p:nvPr/>
        </p:nvSpPr>
        <p:spPr>
          <a:xfrm>
            <a:off x="533694" y="1928306"/>
            <a:ext cx="5251538" cy="1754326"/>
          </a:xfrm>
          <a:prstGeom prst="rect">
            <a:avLst/>
          </a:prstGeom>
          <a:noFill/>
        </p:spPr>
        <p:txBody>
          <a:bodyPr wrap="square" rtlCol="0">
            <a:spAutoFit/>
          </a:bodyPr>
          <a:lstStyle/>
          <a:p>
            <a:r>
              <a:rPr lang="ca-ES" sz="3600" dirty="0" smtClean="0"/>
              <a:t>Deixar de fumar requereix un procés, no et precipitis, és important preparar-se.</a:t>
            </a:r>
            <a:endParaRPr lang="ca-ES" sz="3600" dirty="0"/>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2706" y="1007616"/>
            <a:ext cx="3253635" cy="519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774500" y="6257441"/>
            <a:ext cx="3319396" cy="461665"/>
          </a:xfrm>
          <a:prstGeom prst="rect">
            <a:avLst/>
          </a:prstGeom>
          <a:solidFill>
            <a:schemeClr val="bg1"/>
          </a:solidFill>
        </p:spPr>
        <p:txBody>
          <a:bodyPr wrap="square" rtlCol="0">
            <a:spAutoFit/>
          </a:bodyPr>
          <a:lstStyle/>
          <a:p>
            <a:r>
              <a:rPr lang="ca-ES" sz="1200" dirty="0" smtClean="0"/>
              <a:t>Font imatge</a:t>
            </a:r>
            <a:r>
              <a:rPr lang="es-ES" sz="1200" dirty="0" smtClean="0"/>
              <a:t>: “Dejar de fumar puede ser divertido” Francesc Abella i Ermengol.</a:t>
            </a:r>
            <a:endParaRPr lang="es-ES" sz="1200" dirty="0"/>
          </a:p>
        </p:txBody>
      </p:sp>
    </p:spTree>
    <p:extLst>
      <p:ext uri="{BB962C8B-B14F-4D97-AF65-F5344CB8AC3E}">
        <p14:creationId xmlns:p14="http://schemas.microsoft.com/office/powerpoint/2010/main" val="2829137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51410" y="939453"/>
            <a:ext cx="8259577" cy="400110"/>
          </a:xfrm>
          <a:prstGeom prst="rect">
            <a:avLst/>
          </a:prstGeom>
          <a:noFill/>
        </p:spPr>
        <p:txBody>
          <a:bodyPr wrap="square" rtlCol="0">
            <a:spAutoFit/>
          </a:bodyPr>
          <a:lstStyle/>
          <a:p>
            <a:r>
              <a:rPr lang="ca-ES" sz="2000" dirty="0" smtClean="0"/>
              <a:t>Primer de tot, escull una data propera. </a:t>
            </a:r>
            <a:r>
              <a:rPr lang="ca-ES" sz="2000" b="1" dirty="0" smtClean="0">
                <a:solidFill>
                  <a:srgbClr val="0396E7"/>
                </a:solidFill>
              </a:rPr>
              <a:t>Serà el teu primer dia lliure de tabac! </a:t>
            </a:r>
            <a:endParaRPr lang="ca-ES" sz="2000" b="1" dirty="0">
              <a:solidFill>
                <a:srgbClr val="0396E7"/>
              </a:solidFill>
            </a:endParaRPr>
          </a:p>
        </p:txBody>
      </p:sp>
      <p:pic>
        <p:nvPicPr>
          <p:cNvPr id="4" name="Picture 6" descr="Posa-hi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0926" y="2448978"/>
            <a:ext cx="3321746" cy="38753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413"/>
          <a:stretch/>
        </p:blipFill>
        <p:spPr bwMode="auto">
          <a:xfrm>
            <a:off x="526358" y="2325879"/>
            <a:ext cx="6225334" cy="76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txBox="1">
            <a:spLocks/>
          </p:cNvSpPr>
          <p:nvPr/>
        </p:nvSpPr>
        <p:spPr bwMode="auto">
          <a:xfrm>
            <a:off x="533694" y="96749"/>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smtClean="0"/>
              <a:t>Quan?</a:t>
            </a:r>
            <a:endParaRPr lang="ca-ES" sz="3600" dirty="0"/>
          </a:p>
        </p:txBody>
      </p:sp>
    </p:spTree>
    <p:extLst>
      <p:ext uri="{BB962C8B-B14F-4D97-AF65-F5344CB8AC3E}">
        <p14:creationId xmlns:p14="http://schemas.microsoft.com/office/powerpoint/2010/main" val="1795446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488118" y="2605414"/>
            <a:ext cx="4188618" cy="3293209"/>
          </a:xfrm>
          <a:prstGeom prst="rect">
            <a:avLst/>
          </a:prstGeom>
          <a:solidFill>
            <a:schemeClr val="bg1"/>
          </a:solidFill>
        </p:spPr>
        <p:txBody>
          <a:bodyPr wrap="square" rtlCol="0">
            <a:spAutoFit/>
          </a:bodyPr>
          <a:lstStyle/>
          <a:p>
            <a:r>
              <a:rPr lang="ca-ES" sz="2000" dirty="0" smtClean="0"/>
              <a:t>Dedica un temps a conèixer </a:t>
            </a:r>
            <a:r>
              <a:rPr lang="ca-ES" sz="2400" b="1" dirty="0" smtClean="0">
                <a:solidFill>
                  <a:srgbClr val="0396E7"/>
                </a:solidFill>
              </a:rPr>
              <a:t>quan i per què fumes</a:t>
            </a:r>
            <a:r>
              <a:rPr lang="ca-ES" sz="2000" dirty="0" smtClean="0"/>
              <a:t>: l’hora, circumstància i el grau de necessitat de cada cigarreta fumada en un dia habitual i practica com pots mantenir les mans ocupades, com pots afrontar els sentiments negatius, què faràs quan fumin al teu costat........</a:t>
            </a:r>
            <a:r>
              <a:rPr lang="ca-ES" sz="2000" b="1" dirty="0" smtClean="0">
                <a:solidFill>
                  <a:srgbClr val="0396E7"/>
                </a:solidFill>
              </a:rPr>
              <a:t>i quines recompenses et donaràs!!</a:t>
            </a:r>
          </a:p>
          <a:p>
            <a:endParaRPr lang="ca-ES" sz="2000" b="1" dirty="0">
              <a:solidFill>
                <a:srgbClr val="0396E7"/>
              </a:solidFill>
            </a:endParaRPr>
          </a:p>
        </p:txBody>
      </p:sp>
      <p:sp>
        <p:nvSpPr>
          <p:cNvPr id="2" name="1 CuadroTexto"/>
          <p:cNvSpPr txBox="1"/>
          <p:nvPr/>
        </p:nvSpPr>
        <p:spPr>
          <a:xfrm>
            <a:off x="4722312" y="551145"/>
            <a:ext cx="3720230" cy="1569660"/>
          </a:xfrm>
          <a:prstGeom prst="rect">
            <a:avLst/>
          </a:prstGeom>
          <a:noFill/>
        </p:spPr>
        <p:txBody>
          <a:bodyPr wrap="square" rtlCol="0">
            <a:spAutoFit/>
          </a:bodyPr>
          <a:lstStyle/>
          <a:p>
            <a:r>
              <a:rPr lang="ca-ES" sz="2400" b="1" dirty="0" smtClean="0">
                <a:solidFill>
                  <a:srgbClr val="0396E7"/>
                </a:solidFill>
              </a:rPr>
              <a:t>Fumar estar associat a espais, situacions o actes quotidians, també a vegades es fuma per rutina.</a:t>
            </a:r>
            <a:endParaRPr lang="ca-ES" sz="2400" b="1" dirty="0">
              <a:solidFill>
                <a:srgbClr val="0396E7"/>
              </a:solidFill>
            </a:endParaRPr>
          </a:p>
        </p:txBody>
      </p:sp>
      <p:sp>
        <p:nvSpPr>
          <p:cNvPr id="6" name="Título 1"/>
          <p:cNvSpPr txBox="1">
            <a:spLocks/>
          </p:cNvSpPr>
          <p:nvPr/>
        </p:nvSpPr>
        <p:spPr bwMode="auto">
          <a:xfrm>
            <a:off x="533694" y="96749"/>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smtClean="0"/>
              <a:t>Quan?</a:t>
            </a:r>
            <a:endParaRPr lang="ca-ES" sz="3600" dirty="0"/>
          </a:p>
        </p:txBody>
      </p:sp>
      <p:pic>
        <p:nvPicPr>
          <p:cNvPr id="16386" name="Picture 2" descr="C:\Users\gortega\AppData\Local\Temp\Rar$DI01.857\Chico con cafe-coche-sofa_BA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62" y="792103"/>
            <a:ext cx="3583453" cy="512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104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163419" y="0"/>
            <a:ext cx="7762875" cy="6800850"/>
            <a:chOff x="1163419" y="0"/>
            <a:chExt cx="7762875" cy="680085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419" y="0"/>
              <a:ext cx="77628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327759" y="0"/>
              <a:ext cx="2981194" cy="438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Tree>
    <p:extLst>
      <p:ext uri="{BB962C8B-B14F-4D97-AF65-F5344CB8AC3E}">
        <p14:creationId xmlns:p14="http://schemas.microsoft.com/office/powerpoint/2010/main" val="3480613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44" y="1039250"/>
            <a:ext cx="8276994" cy="278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01" b="17978"/>
          <a:stretch/>
        </p:blipFill>
        <p:spPr bwMode="auto">
          <a:xfrm>
            <a:off x="2610321" y="3845490"/>
            <a:ext cx="4158641" cy="2834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012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Nicot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37" y="87521"/>
            <a:ext cx="2082237" cy="286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2366255" y="178787"/>
            <a:ext cx="6673371" cy="795337"/>
          </a:xfrm>
          <a:prstGeom prst="rect">
            <a:avLst/>
          </a:prstGeom>
        </p:spPr>
        <p:txBody>
          <a:bodyPr anchor="b">
            <a:normAutofit fontScale="55000" lnSpcReduction="20000"/>
          </a:bodyPr>
          <a:lstStyle/>
          <a:p>
            <a:pPr>
              <a:defRPr/>
            </a:pPr>
            <a:r>
              <a:rPr lang="es-ES_tradnl" altLang="es-ES" sz="4000" b="1" dirty="0">
                <a:solidFill>
                  <a:srgbClr val="00B0F0"/>
                </a:solidFill>
                <a:effectLst>
                  <a:outerShdw blurRad="53975" dist="22860" dir="5400000" algn="tl" rotWithShape="0">
                    <a:srgbClr val="000000">
                      <a:alpha val="55000"/>
                    </a:srgbClr>
                  </a:outerShdw>
                </a:effectLst>
                <a:latin typeface="+mj-lt"/>
                <a:ea typeface="+mj-ea"/>
                <a:cs typeface="+mj-cs"/>
              </a:rPr>
              <a:t> </a:t>
            </a:r>
            <a:r>
              <a:rPr lang="es-ES_tradnl" altLang="es-ES" sz="5100" b="1" dirty="0">
                <a:solidFill>
                  <a:srgbClr val="00B0F0"/>
                </a:solidFill>
                <a:latin typeface="Arial" pitchFamily="34" charset="0"/>
                <a:ea typeface="+mj-ea"/>
              </a:rPr>
              <a:t>La síndrome abstinencia a la nicotina</a:t>
            </a:r>
            <a:endParaRPr lang="es-ES" altLang="es-ES" sz="5100" b="1" dirty="0">
              <a:solidFill>
                <a:srgbClr val="00B0F0"/>
              </a:solidFill>
              <a:latin typeface="Arial" pitchFamily="34" charset="0"/>
              <a:ea typeface="+mj-ea"/>
            </a:endParaRPr>
          </a:p>
        </p:txBody>
      </p:sp>
      <p:sp>
        <p:nvSpPr>
          <p:cNvPr id="8" name="7 CuadroTexto"/>
          <p:cNvSpPr txBox="1"/>
          <p:nvPr/>
        </p:nvSpPr>
        <p:spPr>
          <a:xfrm>
            <a:off x="2462375" y="974124"/>
            <a:ext cx="6330821" cy="2739211"/>
          </a:xfrm>
          <a:prstGeom prst="rect">
            <a:avLst/>
          </a:prstGeom>
          <a:noFill/>
        </p:spPr>
        <p:txBody>
          <a:bodyPr wrap="square" rtlCol="0">
            <a:spAutoFit/>
          </a:bodyPr>
          <a:lstStyle/>
          <a:p>
            <a:pPr algn="just"/>
            <a:r>
              <a:rPr lang="ca-ES" sz="2000" dirty="0"/>
              <a:t>Pot ser que estiguis més nerviós o irritable i que tinguis més dificultat per concentrar-te. Aquests moments seran cada vegada menys intensos i cada dia es presentaran de forma més espaiada. </a:t>
            </a:r>
            <a:endParaRPr lang="ca-ES" sz="2000" dirty="0" smtClean="0"/>
          </a:p>
          <a:p>
            <a:pPr algn="just"/>
            <a:endParaRPr lang="ca-ES" sz="1200" dirty="0" smtClean="0"/>
          </a:p>
          <a:p>
            <a:pPr algn="just"/>
            <a:r>
              <a:rPr lang="ca-ES" sz="2000" dirty="0" smtClean="0"/>
              <a:t>Les </a:t>
            </a:r>
            <a:r>
              <a:rPr lang="ca-ES" sz="2000" dirty="0"/>
              <a:t>ganes de fumar no són eternes. </a:t>
            </a:r>
            <a:endParaRPr lang="ca-ES" sz="2000" dirty="0" smtClean="0"/>
          </a:p>
          <a:p>
            <a:pPr algn="just"/>
            <a:r>
              <a:rPr lang="ca-ES" sz="2000" b="1" dirty="0" smtClean="0"/>
              <a:t>Si </a:t>
            </a:r>
            <a:r>
              <a:rPr lang="ca-ES" sz="2000" b="1" dirty="0"/>
              <a:t>ets capaç de resistir-les, cada dia et sentiràs millor amb tu mateix.</a:t>
            </a:r>
            <a:endParaRPr lang="ca-ES" sz="2000" dirty="0"/>
          </a:p>
          <a:p>
            <a:endParaRPr lang="ca-ES" sz="2000" dirty="0"/>
          </a:p>
        </p:txBody>
      </p:sp>
      <p:pic>
        <p:nvPicPr>
          <p:cNvPr id="9" name="Picture 6" descr="[fumar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28780">
            <a:off x="5858046" y="3673690"/>
            <a:ext cx="2634192" cy="263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Scntstic\ULEAD2\tranqui.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8032" y="3167645"/>
            <a:ext cx="4014788"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784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4762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93F35"/>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93F35"/>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D5AD6E"/>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D5AD6E"/>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D5AD6E"/>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D5AD6E"/>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D5AD6E"/>
              </a:buClr>
              <a:buSzPct val="100000"/>
              <a:buFont typeface="Wingdings 2" pitchFamily="18" charset="2"/>
              <a:buChar char=""/>
              <a:defRPr>
                <a:solidFill>
                  <a:schemeClr val="tx1"/>
                </a:solidFill>
                <a:latin typeface="Verdana" pitchFamily="34" charset="0"/>
              </a:defRPr>
            </a:lvl9pPr>
          </a:lstStyle>
          <a:p>
            <a:pPr algn="ctr" eaLnBrk="1" hangingPunct="1">
              <a:spcBef>
                <a:spcPct val="50000"/>
              </a:spcBef>
              <a:buClrTx/>
              <a:buSzTx/>
              <a:buFontTx/>
              <a:buNone/>
            </a:pPr>
            <a:r>
              <a:rPr lang="ca-ES" altLang="es-ES" sz="3200" b="1" dirty="0">
                <a:solidFill>
                  <a:srgbClr val="00B0F0"/>
                </a:solidFill>
                <a:latin typeface="Century Gothic" pitchFamily="34" charset="0"/>
              </a:rPr>
              <a:t>  </a:t>
            </a:r>
            <a:r>
              <a:rPr lang="ca-ES" altLang="es-ES" sz="3200" b="1" dirty="0" smtClean="0">
                <a:solidFill>
                  <a:srgbClr val="00B0F0"/>
                </a:solidFill>
                <a:latin typeface="Century Gothic" pitchFamily="34" charset="0"/>
              </a:rPr>
              <a:t>Carboximetría</a:t>
            </a:r>
            <a:endParaRPr lang="ca-ES" altLang="es-ES" sz="3200" b="1" dirty="0">
              <a:solidFill>
                <a:srgbClr val="00B0F0"/>
              </a:solidFill>
              <a:latin typeface="Century Gothic" pitchFamily="34" charset="0"/>
            </a:endParaRPr>
          </a:p>
        </p:txBody>
      </p:sp>
      <p:sp>
        <p:nvSpPr>
          <p:cNvPr id="3" name="Rectangle 6"/>
          <p:cNvSpPr>
            <a:spLocks noChangeArrowheads="1"/>
          </p:cNvSpPr>
          <p:nvPr/>
        </p:nvSpPr>
        <p:spPr bwMode="auto">
          <a:xfrm>
            <a:off x="684213" y="1557338"/>
            <a:ext cx="7200900" cy="3078162"/>
          </a:xfrm>
          <a:prstGeom prst="rect">
            <a:avLst/>
          </a:prstGeom>
          <a:noFill/>
          <a:ln w="12700" cap="sq">
            <a:noFill/>
            <a:miter lim="800000"/>
            <a:headEnd type="none" w="sm" len="sm"/>
            <a:tailEnd type="none" w="sm" len="sm"/>
          </a:ln>
        </p:spPr>
        <p:txBody>
          <a:bodyPr>
            <a:spAutoFit/>
          </a:bodyPr>
          <a:lstStyle/>
          <a:p>
            <a:pPr>
              <a:defRPr/>
            </a:pPr>
            <a:endParaRPr lang="ca-ES" altLang="es-ES" sz="2800" b="1" u="sng" dirty="0">
              <a:solidFill>
                <a:srgbClr val="006600"/>
              </a:solidFill>
              <a:latin typeface="Century Gothic" panose="020B0502020202020204" pitchFamily="34" charset="0"/>
            </a:endParaRPr>
          </a:p>
          <a:p>
            <a:pPr>
              <a:defRPr/>
            </a:pPr>
            <a:r>
              <a:rPr lang="ca-ES" altLang="es-ES" sz="2800" b="1" u="sng" dirty="0">
                <a:solidFill>
                  <a:srgbClr val="00B0F0"/>
                </a:solidFill>
                <a:latin typeface="Century Gothic" panose="020B0502020202020204" pitchFamily="34" charset="0"/>
              </a:rPr>
              <a:t>Resultats i valoració </a:t>
            </a:r>
          </a:p>
          <a:p>
            <a:pPr marL="342900" indent="-342900">
              <a:lnSpc>
                <a:spcPct val="150000"/>
              </a:lnSpc>
              <a:buClr>
                <a:srgbClr val="006600"/>
              </a:buClr>
              <a:buFont typeface="Arial" panose="020B0604020202020204" pitchFamily="34" charset="0"/>
              <a:buChar char="•"/>
              <a:defRPr/>
            </a:pPr>
            <a:r>
              <a:rPr lang="ca-ES" altLang="es-ES" sz="2400" u="sng" dirty="0">
                <a:solidFill>
                  <a:srgbClr val="000000"/>
                </a:solidFill>
                <a:latin typeface="Century Gothic" panose="020B0502020202020204" pitchFamily="34" charset="0"/>
              </a:rPr>
              <a:t>&gt;</a:t>
            </a:r>
            <a:r>
              <a:rPr lang="ca-ES" altLang="es-ES" sz="2400" dirty="0">
                <a:solidFill>
                  <a:srgbClr val="000000"/>
                </a:solidFill>
                <a:latin typeface="Century Gothic" panose="020B0502020202020204" pitchFamily="34" charset="0"/>
              </a:rPr>
              <a:t> 10 ppm de CO: fumador</a:t>
            </a:r>
          </a:p>
          <a:p>
            <a:pPr marL="342900" indent="-342900">
              <a:lnSpc>
                <a:spcPct val="150000"/>
              </a:lnSpc>
              <a:buClr>
                <a:srgbClr val="006600"/>
              </a:buClr>
              <a:buFont typeface="Arial" panose="020B0604020202020204" pitchFamily="34" charset="0"/>
              <a:buChar char="•"/>
              <a:defRPr/>
            </a:pPr>
            <a:r>
              <a:rPr lang="ca-ES" altLang="es-ES" sz="2400" dirty="0">
                <a:solidFill>
                  <a:srgbClr val="000000"/>
                </a:solidFill>
                <a:latin typeface="Century Gothic" panose="020B0502020202020204" pitchFamily="34" charset="0"/>
              </a:rPr>
              <a:t>4-9 fumador esporàdic?</a:t>
            </a:r>
          </a:p>
          <a:p>
            <a:pPr marL="342900" indent="-342900">
              <a:lnSpc>
                <a:spcPct val="150000"/>
              </a:lnSpc>
              <a:buClr>
                <a:srgbClr val="006600"/>
              </a:buClr>
              <a:buFont typeface="Arial" panose="020B0604020202020204" pitchFamily="34" charset="0"/>
              <a:buChar char="•"/>
              <a:defRPr/>
            </a:pPr>
            <a:r>
              <a:rPr lang="ca-ES" altLang="es-ES" sz="2400" dirty="0">
                <a:solidFill>
                  <a:srgbClr val="000000"/>
                </a:solidFill>
                <a:latin typeface="Century Gothic" panose="020B0502020202020204" pitchFamily="34" charset="0"/>
              </a:rPr>
              <a:t>&lt; 4-6 ppm de CO: no fumador</a:t>
            </a:r>
          </a:p>
          <a:p>
            <a:pPr>
              <a:spcBef>
                <a:spcPct val="50000"/>
              </a:spcBef>
              <a:buClr>
                <a:srgbClr val="006600"/>
              </a:buClr>
              <a:buFontTx/>
              <a:buChar char="•"/>
              <a:defRPr/>
            </a:pPr>
            <a:endParaRPr lang="ca-ES" altLang="es-ES" sz="2000" dirty="0">
              <a:solidFill>
                <a:srgbClr val="000000"/>
              </a:solidFill>
              <a:latin typeface="Calibri" pitchFamily="34" charset="0"/>
            </a:endParaRPr>
          </a:p>
        </p:txBody>
      </p:sp>
      <p:sp>
        <p:nvSpPr>
          <p:cNvPr id="4" name="QuadreDeText 4"/>
          <p:cNvSpPr txBox="1">
            <a:spLocks noChangeArrowheads="1"/>
          </p:cNvSpPr>
          <p:nvPr/>
        </p:nvSpPr>
        <p:spPr bwMode="auto">
          <a:xfrm>
            <a:off x="539750" y="1196975"/>
            <a:ext cx="820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93F35"/>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93F35"/>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D5AD6E"/>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D5AD6E"/>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D5AD6E"/>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D5AD6E"/>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D5AD6E"/>
              </a:buClr>
              <a:buSzPct val="100000"/>
              <a:buFont typeface="Wingdings 2" pitchFamily="18" charset="2"/>
              <a:buChar char=""/>
              <a:defRPr>
                <a:solidFill>
                  <a:schemeClr val="tx1"/>
                </a:solidFill>
                <a:latin typeface="Verdana" pitchFamily="34" charset="0"/>
              </a:defRPr>
            </a:lvl9pPr>
          </a:lstStyle>
          <a:p>
            <a:pPr algn="r" eaLnBrk="1" hangingPunct="1">
              <a:spcBef>
                <a:spcPct val="0"/>
              </a:spcBef>
              <a:buClrTx/>
              <a:buSzTx/>
              <a:buFontTx/>
              <a:buNone/>
            </a:pPr>
            <a:r>
              <a:rPr lang="ca-ES" altLang="es-ES" sz="2000">
                <a:latin typeface="Century Gothic" pitchFamily="34" charset="0"/>
              </a:rPr>
              <a:t>Per mesurar el monòxid de carboni (CO) en aire expirat</a:t>
            </a:r>
          </a:p>
        </p:txBody>
      </p:sp>
      <p:pic>
        <p:nvPicPr>
          <p:cNvPr id="5" name="Picture 5" descr="homemmonox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899" y="4075113"/>
            <a:ext cx="34575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6" name="Picture 2" descr="Hemoglobina transporte c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175" y="2906713"/>
            <a:ext cx="264953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respiracao_alveolos co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4288" y="1811402"/>
            <a:ext cx="1793875"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Músculo co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8450" y="2943759"/>
            <a:ext cx="12255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ooximetr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288" y="115094"/>
            <a:ext cx="1350962"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182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533694" y="215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smtClean="0"/>
              <a:t>Com?</a:t>
            </a:r>
            <a:endParaRPr lang="ca-ES" sz="3600" dirty="0"/>
          </a:p>
        </p:txBody>
      </p:sp>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57"/>
          <a:stretch/>
        </p:blipFill>
        <p:spPr bwMode="auto">
          <a:xfrm>
            <a:off x="179934" y="672997"/>
            <a:ext cx="8989304" cy="55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392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458" y="0"/>
            <a:ext cx="5840130" cy="673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816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00" t="22523"/>
          <a:stretch/>
        </p:blipFill>
        <p:spPr bwMode="auto">
          <a:xfrm>
            <a:off x="2292262" y="137785"/>
            <a:ext cx="5060516" cy="6051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646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 43"/>
          <p:cNvGrpSpPr>
            <a:grpSpLocks/>
          </p:cNvGrpSpPr>
          <p:nvPr/>
        </p:nvGrpSpPr>
        <p:grpSpPr bwMode="auto">
          <a:xfrm>
            <a:off x="1476375" y="5084763"/>
            <a:ext cx="1652588" cy="1495425"/>
            <a:chOff x="4768848" y="473510"/>
            <a:chExt cx="1652580" cy="1495438"/>
          </a:xfrm>
        </p:grpSpPr>
        <p:pic>
          <p:nvPicPr>
            <p:cNvPr id="3" name="Picture 4" descr="https://educaendigital6b.files.wordpress.com/2012/10/post-it-rosa4.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QuadreDeText 39"/>
            <p:cNvSpPr txBox="1">
              <a:spLocks noChangeArrowheads="1"/>
            </p:cNvSpPr>
            <p:nvPr/>
          </p:nvSpPr>
          <p:spPr bwMode="auto">
            <a:xfrm rot="-936981">
              <a:off x="4990387" y="774090"/>
              <a:ext cx="1187134" cy="58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a:latin typeface="Comic Sans MS" pitchFamily="66" charset="0"/>
                </a:rPr>
                <a:t>Contenta!, orgullosa</a:t>
              </a:r>
            </a:p>
          </p:txBody>
        </p:sp>
      </p:grpSp>
      <p:grpSp>
        <p:nvGrpSpPr>
          <p:cNvPr id="5" name="Agrupa 42"/>
          <p:cNvGrpSpPr>
            <a:grpSpLocks/>
          </p:cNvGrpSpPr>
          <p:nvPr/>
        </p:nvGrpSpPr>
        <p:grpSpPr bwMode="auto">
          <a:xfrm>
            <a:off x="6352991" y="3097213"/>
            <a:ext cx="2325688" cy="1987550"/>
            <a:chOff x="6428195" y="671893"/>
            <a:chExt cx="1570233" cy="1495438"/>
          </a:xfrm>
        </p:grpSpPr>
        <p:pic>
          <p:nvPicPr>
            <p:cNvPr id="6" name="Picture 4" descr="https://educaendigital6b.files.wordpress.com/2012/10/post-it-rosa4.jpg"/>
            <p:cNvPicPr>
              <a:picLocks noChangeAspect="1" noChangeArrowheads="1"/>
            </p:cNvPicPr>
            <p:nvPr/>
          </p:nvPicPr>
          <p:blipFill>
            <a:blip r:embed="rId3">
              <a:extLst>
                <a:ext uri="{28A0092B-C50C-407E-A947-70E740481C1C}">
                  <a14:useLocalDpi xmlns:a14="http://schemas.microsoft.com/office/drawing/2010/main" val="0"/>
                </a:ext>
              </a:extLst>
            </a:blip>
            <a:srcRect t="29144"/>
            <a:stretch>
              <a:fillRect/>
            </a:stretch>
          </p:blipFill>
          <p:spPr bwMode="auto">
            <a:xfrm rot="876918">
              <a:off x="6428195" y="671893"/>
              <a:ext cx="1570233"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QuadreDeText 41"/>
            <p:cNvSpPr txBox="1">
              <a:spLocks noChangeArrowheads="1"/>
            </p:cNvSpPr>
            <p:nvPr/>
          </p:nvSpPr>
          <p:spPr bwMode="auto">
            <a:xfrm rot="1344980">
              <a:off x="6703832" y="841436"/>
              <a:ext cx="1187134" cy="99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dirty="0">
                  <a:latin typeface="Comic Sans MS" pitchFamily="66" charset="0"/>
                </a:rPr>
                <a:t>Dedico més temps a arreglar-me,</a:t>
              </a:r>
            </a:p>
            <a:p>
              <a:pPr eaLnBrk="1" hangingPunct="1"/>
              <a:r>
                <a:rPr lang="ca-ES" altLang="ca-ES" sz="1600" dirty="0">
                  <a:latin typeface="Comic Sans MS" pitchFamily="66" charset="0"/>
                </a:rPr>
                <a:t>dutxa amb aigua freda al final</a:t>
              </a:r>
            </a:p>
          </p:txBody>
        </p:sp>
      </p:grpSp>
      <p:grpSp>
        <p:nvGrpSpPr>
          <p:cNvPr id="8" name="Agrupa 44"/>
          <p:cNvGrpSpPr>
            <a:grpSpLocks/>
          </p:cNvGrpSpPr>
          <p:nvPr/>
        </p:nvGrpSpPr>
        <p:grpSpPr bwMode="auto">
          <a:xfrm rot="2378162">
            <a:off x="4930775" y="5033963"/>
            <a:ext cx="1652588" cy="1495425"/>
            <a:chOff x="4768848" y="473510"/>
            <a:chExt cx="1652580" cy="1495438"/>
          </a:xfrm>
        </p:grpSpPr>
        <p:pic>
          <p:nvPicPr>
            <p:cNvPr id="9" name="Picture 4" descr="https://educaendigital6b.files.wordpress.com/2012/10/post-it-rosa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QuadreDeText 46"/>
            <p:cNvSpPr txBox="1">
              <a:spLocks noChangeArrowheads="1"/>
            </p:cNvSpPr>
            <p:nvPr/>
          </p:nvSpPr>
          <p:spPr bwMode="auto">
            <a:xfrm rot="-936981">
              <a:off x="4990386" y="774090"/>
              <a:ext cx="1187134" cy="58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a:latin typeface="Comic Sans MS" pitchFamily="66" charset="0"/>
                </a:rPr>
                <a:t>Més olfacte</a:t>
              </a:r>
            </a:p>
          </p:txBody>
        </p:sp>
      </p:grpSp>
      <p:grpSp>
        <p:nvGrpSpPr>
          <p:cNvPr id="11" name="Agrupa 50"/>
          <p:cNvGrpSpPr>
            <a:grpSpLocks/>
          </p:cNvGrpSpPr>
          <p:nvPr/>
        </p:nvGrpSpPr>
        <p:grpSpPr bwMode="auto">
          <a:xfrm>
            <a:off x="7164388" y="1052513"/>
            <a:ext cx="1652587" cy="1563687"/>
            <a:chOff x="4768848" y="404755"/>
            <a:chExt cx="1652580" cy="1564193"/>
          </a:xfrm>
        </p:grpSpPr>
        <p:pic>
          <p:nvPicPr>
            <p:cNvPr id="12" name="Picture 4" descr="https://educaendigital6b.files.wordpress.com/2012/10/post-it-rosa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QuadreDeText 52"/>
            <p:cNvSpPr txBox="1">
              <a:spLocks noChangeArrowheads="1"/>
            </p:cNvSpPr>
            <p:nvPr/>
          </p:nvSpPr>
          <p:spPr bwMode="auto">
            <a:xfrm rot="-936981">
              <a:off x="4990386" y="404755"/>
              <a:ext cx="1187134" cy="132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a:latin typeface="Comic Sans MS" pitchFamily="66" charset="0"/>
                </a:rPr>
                <a:t>Prenc comprimit nicotina en reunions</a:t>
              </a:r>
            </a:p>
          </p:txBody>
        </p:sp>
      </p:grpSp>
      <p:grpSp>
        <p:nvGrpSpPr>
          <p:cNvPr id="14" name="Agrupa 53"/>
          <p:cNvGrpSpPr>
            <a:grpSpLocks/>
          </p:cNvGrpSpPr>
          <p:nvPr/>
        </p:nvGrpSpPr>
        <p:grpSpPr bwMode="auto">
          <a:xfrm rot="890942">
            <a:off x="176213" y="3830638"/>
            <a:ext cx="1652587" cy="1585912"/>
            <a:chOff x="4768848" y="473510"/>
            <a:chExt cx="1652580" cy="1495438"/>
          </a:xfrm>
        </p:grpSpPr>
        <p:pic>
          <p:nvPicPr>
            <p:cNvPr id="15" name="Picture 4" descr="https://educaendigital6b.files.wordpress.com/2012/10/post-it-rosa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QuadreDeText 55"/>
            <p:cNvSpPr txBox="1">
              <a:spLocks noChangeArrowheads="1"/>
            </p:cNvSpPr>
            <p:nvPr/>
          </p:nvSpPr>
          <p:spPr bwMode="auto">
            <a:xfrm rot="-936981">
              <a:off x="4990386" y="674686"/>
              <a:ext cx="1187134" cy="78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a:latin typeface="Comic Sans MS" pitchFamily="66" charset="0"/>
                </a:rPr>
                <a:t>Més agua, més infusions</a:t>
              </a:r>
            </a:p>
          </p:txBody>
        </p:sp>
      </p:grpSp>
      <p:grpSp>
        <p:nvGrpSpPr>
          <p:cNvPr id="17" name="Agrupa 59"/>
          <p:cNvGrpSpPr>
            <a:grpSpLocks/>
          </p:cNvGrpSpPr>
          <p:nvPr/>
        </p:nvGrpSpPr>
        <p:grpSpPr bwMode="auto">
          <a:xfrm rot="812422">
            <a:off x="3716338" y="1009650"/>
            <a:ext cx="1652587" cy="1495425"/>
            <a:chOff x="4768848" y="473510"/>
            <a:chExt cx="1652580" cy="1495438"/>
          </a:xfrm>
        </p:grpSpPr>
        <p:pic>
          <p:nvPicPr>
            <p:cNvPr id="18" name="Picture 4" descr="https://educaendigital6b.files.wordpress.com/2012/10/post-it-rosa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QuadreDeText 61"/>
            <p:cNvSpPr txBox="1">
              <a:spLocks noChangeArrowheads="1"/>
            </p:cNvSpPr>
            <p:nvPr/>
          </p:nvSpPr>
          <p:spPr bwMode="auto">
            <a:xfrm rot="-936981">
              <a:off x="4989323" y="520122"/>
              <a:ext cx="1244682" cy="107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a:latin typeface="Comic Sans MS" pitchFamily="66" charset="0"/>
                </a:rPr>
                <a:t>Més atenció a les converses</a:t>
              </a:r>
            </a:p>
          </p:txBody>
        </p:sp>
      </p:grpSp>
      <p:grpSp>
        <p:nvGrpSpPr>
          <p:cNvPr id="20" name="Agrupa 62"/>
          <p:cNvGrpSpPr>
            <a:grpSpLocks/>
          </p:cNvGrpSpPr>
          <p:nvPr/>
        </p:nvGrpSpPr>
        <p:grpSpPr bwMode="auto">
          <a:xfrm rot="1139576">
            <a:off x="6858000" y="5089525"/>
            <a:ext cx="1652588" cy="1495425"/>
            <a:chOff x="4768848" y="473510"/>
            <a:chExt cx="1652580" cy="1495438"/>
          </a:xfrm>
        </p:grpSpPr>
        <p:pic>
          <p:nvPicPr>
            <p:cNvPr id="21" name="Picture 4" descr="https://educaendigital6b.files.wordpress.com/2012/10/post-it-rosa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QuadreDeText 64"/>
            <p:cNvSpPr txBox="1">
              <a:spLocks noChangeArrowheads="1"/>
            </p:cNvSpPr>
            <p:nvPr/>
          </p:nvSpPr>
          <p:spPr bwMode="auto">
            <a:xfrm rot="-936981">
              <a:off x="4988134" y="634557"/>
              <a:ext cx="1309142" cy="83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a:latin typeface="Comic Sans MS" pitchFamily="66" charset="0"/>
                </a:rPr>
                <a:t>No haver de comprar tabac</a:t>
              </a:r>
            </a:p>
          </p:txBody>
        </p:sp>
      </p:grpSp>
      <p:grpSp>
        <p:nvGrpSpPr>
          <p:cNvPr id="23" name="Agrupa 65"/>
          <p:cNvGrpSpPr>
            <a:grpSpLocks/>
          </p:cNvGrpSpPr>
          <p:nvPr/>
        </p:nvGrpSpPr>
        <p:grpSpPr bwMode="auto">
          <a:xfrm>
            <a:off x="5508625" y="981075"/>
            <a:ext cx="1652588" cy="1495425"/>
            <a:chOff x="4768848" y="473510"/>
            <a:chExt cx="1652580" cy="1495438"/>
          </a:xfrm>
        </p:grpSpPr>
        <p:pic>
          <p:nvPicPr>
            <p:cNvPr id="24" name="Picture 4" descr="https://educaendigital6b.files.wordpress.com/2012/10/post-it-rosa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QuadreDeText 67"/>
            <p:cNvSpPr txBox="1">
              <a:spLocks noChangeArrowheads="1"/>
            </p:cNvSpPr>
            <p:nvPr/>
          </p:nvSpPr>
          <p:spPr bwMode="auto">
            <a:xfrm rot="-936981">
              <a:off x="4990386" y="774090"/>
              <a:ext cx="1187134" cy="58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a:latin typeface="Comic Sans MS" pitchFamily="66" charset="0"/>
                </a:rPr>
                <a:t>Més exercici</a:t>
              </a:r>
            </a:p>
          </p:txBody>
        </p:sp>
      </p:grpSp>
      <p:grpSp>
        <p:nvGrpSpPr>
          <p:cNvPr id="26" name="Agrupa 65"/>
          <p:cNvGrpSpPr>
            <a:grpSpLocks/>
          </p:cNvGrpSpPr>
          <p:nvPr/>
        </p:nvGrpSpPr>
        <p:grpSpPr bwMode="auto">
          <a:xfrm rot="1064779">
            <a:off x="268288" y="1663700"/>
            <a:ext cx="2447925" cy="2139950"/>
            <a:chOff x="4769286" y="478509"/>
            <a:chExt cx="1602368" cy="1495438"/>
          </a:xfrm>
        </p:grpSpPr>
        <p:pic>
          <p:nvPicPr>
            <p:cNvPr id="27" name="Picture 4" descr="https://educaendigital6b.files.wordpress.com/2012/10/post-it-rosa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9286" y="478509"/>
              <a:ext cx="1602368"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QuadreDeText 67"/>
            <p:cNvSpPr txBox="1">
              <a:spLocks noChangeArrowheads="1"/>
            </p:cNvSpPr>
            <p:nvPr/>
          </p:nvSpPr>
          <p:spPr bwMode="auto">
            <a:xfrm rot="-936981">
              <a:off x="4991274" y="698282"/>
              <a:ext cx="1139007" cy="75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dirty="0">
                  <a:latin typeface="Comic Sans MS" pitchFamily="66" charset="0"/>
                </a:rPr>
                <a:t>5 menjars al dia.</a:t>
              </a:r>
            </a:p>
            <a:p>
              <a:pPr eaLnBrk="1" hangingPunct="1"/>
              <a:r>
                <a:rPr lang="ca-ES" altLang="ca-ES" sz="1600" dirty="0">
                  <a:latin typeface="Comic Sans MS" pitchFamily="66" charset="0"/>
                </a:rPr>
                <a:t>Més verdura.</a:t>
              </a:r>
            </a:p>
            <a:p>
              <a:pPr eaLnBrk="1" hangingPunct="1"/>
              <a:r>
                <a:rPr lang="ca-ES" altLang="ca-ES" sz="1600" dirty="0">
                  <a:latin typeface="Comic Sans MS" pitchFamily="66" charset="0"/>
                </a:rPr>
                <a:t>Esmorzar saludable</a:t>
              </a:r>
            </a:p>
          </p:txBody>
        </p:sp>
      </p:grpSp>
      <p:grpSp>
        <p:nvGrpSpPr>
          <p:cNvPr id="29" name="Agrupa 65"/>
          <p:cNvGrpSpPr>
            <a:grpSpLocks/>
          </p:cNvGrpSpPr>
          <p:nvPr/>
        </p:nvGrpSpPr>
        <p:grpSpPr bwMode="auto">
          <a:xfrm>
            <a:off x="3276600" y="5029200"/>
            <a:ext cx="1652588" cy="1495425"/>
            <a:chOff x="4768848" y="473510"/>
            <a:chExt cx="1652580" cy="1495438"/>
          </a:xfrm>
        </p:grpSpPr>
        <p:pic>
          <p:nvPicPr>
            <p:cNvPr id="30" name="Picture 4" descr="https://educaendigital6b.files.wordpress.com/2012/10/post-it-rosa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QuadreDeText 67"/>
            <p:cNvSpPr txBox="1">
              <a:spLocks noChangeArrowheads="1"/>
            </p:cNvSpPr>
            <p:nvPr/>
          </p:nvSpPr>
          <p:spPr bwMode="auto">
            <a:xfrm rot="-936981">
              <a:off x="4990386" y="774090"/>
              <a:ext cx="1187134" cy="58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a:latin typeface="Comic Sans MS" pitchFamily="66" charset="0"/>
                </a:rPr>
                <a:t>Euros, per estalviar!!</a:t>
              </a:r>
            </a:p>
          </p:txBody>
        </p:sp>
      </p:grpSp>
      <p:sp>
        <p:nvSpPr>
          <p:cNvPr id="32" name="75 CuadroTexto"/>
          <p:cNvSpPr txBox="1">
            <a:spLocks noChangeArrowheads="1"/>
          </p:cNvSpPr>
          <p:nvPr/>
        </p:nvSpPr>
        <p:spPr bwMode="auto">
          <a:xfrm>
            <a:off x="287338" y="333375"/>
            <a:ext cx="8893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2400" b="1" dirty="0" smtClean="0">
                <a:solidFill>
                  <a:srgbClr val="0396E7"/>
                </a:solidFill>
              </a:rPr>
              <a:t>més </a:t>
            </a:r>
            <a:r>
              <a:rPr lang="ca-ES" altLang="ca-ES" sz="2400" b="1" dirty="0">
                <a:solidFill>
                  <a:srgbClr val="0396E7"/>
                </a:solidFill>
              </a:rPr>
              <a:t>hàbits saludables, més temps, més diners, més orgullosa!!!						</a:t>
            </a:r>
          </a:p>
        </p:txBody>
      </p:sp>
      <p:pic>
        <p:nvPicPr>
          <p:cNvPr id="33" name="Picture 2" descr="http://1.bp.blogspot.com/-rN9iyihCFTE/TgOYepLJhkI/AAAAAAAAFBM/gdLOUmd_ax4/s400/nino-enfadad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413000"/>
            <a:ext cx="338455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41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0" b="12676"/>
          <a:stretch/>
        </p:blipFill>
        <p:spPr bwMode="auto">
          <a:xfrm>
            <a:off x="1941534" y="0"/>
            <a:ext cx="5912285" cy="680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249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757" y="703892"/>
            <a:ext cx="65627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descr="Sisco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788" y="2048875"/>
            <a:ext cx="6021739" cy="351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p:nvPr/>
        </p:nvSpPr>
        <p:spPr>
          <a:xfrm>
            <a:off x="1754100" y="5756400"/>
            <a:ext cx="5974915" cy="307777"/>
          </a:xfrm>
          <a:prstGeom prst="rect">
            <a:avLst/>
          </a:prstGeom>
          <a:solidFill>
            <a:schemeClr val="bg1"/>
          </a:solidFill>
        </p:spPr>
        <p:txBody>
          <a:bodyPr wrap="square" rtlCol="0">
            <a:spAutoFit/>
          </a:bodyPr>
          <a:lstStyle/>
          <a:p>
            <a:r>
              <a:rPr lang="ca-ES" sz="1400" dirty="0" smtClean="0"/>
              <a:t>Font imatge</a:t>
            </a:r>
            <a:r>
              <a:rPr lang="es-ES" sz="1400" dirty="0" smtClean="0"/>
              <a:t>: “Dejar de fumar puede ser divertido” Francesc Abella i Ermengol.</a:t>
            </a:r>
            <a:endParaRPr lang="es-ES" sz="1400" dirty="0"/>
          </a:p>
        </p:txBody>
      </p:sp>
      <p:pic>
        <p:nvPicPr>
          <p:cNvPr id="6" name="Picture 2" descr="C:\Users\gortega\AppData\Local\Temp\Rar$DI10.840\Sello DEIXAR DE FUMAR_Cat_BAJ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46" y="321370"/>
            <a:ext cx="2022345" cy="202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411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7" y="1567636"/>
            <a:ext cx="8543785" cy="3331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411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049" y="542273"/>
            <a:ext cx="6200513" cy="115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2 Grupo"/>
          <p:cNvGrpSpPr/>
          <p:nvPr/>
        </p:nvGrpSpPr>
        <p:grpSpPr>
          <a:xfrm>
            <a:off x="2430049" y="2078212"/>
            <a:ext cx="6713951" cy="3291530"/>
            <a:chOff x="576197" y="1878904"/>
            <a:chExt cx="7772026" cy="3728833"/>
          </a:xfrm>
        </p:grpSpPr>
        <p:pic>
          <p:nvPicPr>
            <p:cNvPr id="2560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338" t="2984" r="6609"/>
            <a:stretch/>
          </p:blipFill>
          <p:spPr bwMode="auto">
            <a:xfrm>
              <a:off x="576197" y="2079321"/>
              <a:ext cx="7772026" cy="352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7465512" y="1878904"/>
              <a:ext cx="882711" cy="450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pic>
        <p:nvPicPr>
          <p:cNvPr id="25605" name="Picture 5" descr="Resultado de imagen para per una cigarreta no passa res"/>
          <p:cNvPicPr>
            <a:picLocks noChangeAspect="1" noChangeArrowheads="1"/>
          </p:cNvPicPr>
          <p:nvPr/>
        </p:nvPicPr>
        <p:blipFill rotWithShape="1">
          <a:blip r:embed="rId5">
            <a:extLst>
              <a:ext uri="{28A0092B-C50C-407E-A947-70E740481C1C}">
                <a14:useLocalDpi xmlns:a14="http://schemas.microsoft.com/office/drawing/2010/main" val="0"/>
              </a:ext>
            </a:extLst>
          </a:blip>
          <a:srcRect l="75205" t="17139"/>
          <a:stretch/>
        </p:blipFill>
        <p:spPr bwMode="auto">
          <a:xfrm>
            <a:off x="175364" y="325822"/>
            <a:ext cx="2267211" cy="568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42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 descr="https://image.freepik.com/darmowe-zdjecie/papier-firmowy_21266532.jpg"/>
          <p:cNvPicPr>
            <a:picLocks noChangeAspect="1" noChangeArrowheads="1"/>
          </p:cNvPicPr>
          <p:nvPr/>
        </p:nvPicPr>
        <p:blipFill>
          <a:blip r:embed="rId3">
            <a:extLst>
              <a:ext uri="{28A0092B-C50C-407E-A947-70E740481C1C}">
                <a14:useLocalDpi xmlns:a14="http://schemas.microsoft.com/office/drawing/2010/main" val="0"/>
              </a:ext>
            </a:extLst>
          </a:blip>
          <a:srcRect t="2348" b="2234"/>
          <a:stretch>
            <a:fillRect/>
          </a:stretch>
        </p:blipFill>
        <p:spPr bwMode="auto">
          <a:xfrm>
            <a:off x="1528763" y="350838"/>
            <a:ext cx="6642100"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5 CuadroTexto"/>
          <p:cNvSpPr txBox="1">
            <a:spLocks noChangeArrowheads="1"/>
          </p:cNvSpPr>
          <p:nvPr/>
        </p:nvSpPr>
        <p:spPr bwMode="auto">
          <a:xfrm rot="21267325">
            <a:off x="2193925" y="809625"/>
            <a:ext cx="4751388" cy="5534025"/>
          </a:xfrm>
          <a:prstGeom prst="rect">
            <a:avLst/>
          </a:prstGeom>
          <a:noFill/>
          <a:ln w="9525">
            <a:noFill/>
            <a:miter lim="800000"/>
            <a:headEnd/>
            <a:tailEnd/>
          </a:ln>
        </p:spPr>
        <p:txBody>
          <a:bodyPr>
            <a:spAutoFit/>
          </a:bodyPr>
          <a:lstStyle/>
          <a:p>
            <a:pPr marL="176213">
              <a:lnSpc>
                <a:spcPts val="2000"/>
              </a:lnSpc>
              <a:defRPr/>
            </a:pPr>
            <a:r>
              <a:rPr lang="es-ES" sz="3100" dirty="0">
                <a:solidFill>
                  <a:schemeClr val="tx1">
                    <a:lumMod val="65000"/>
                    <a:lumOff val="35000"/>
                  </a:schemeClr>
                </a:solidFill>
                <a:latin typeface="Freestyle Script" pitchFamily="66" charset="0"/>
                <a:cs typeface="Cordia New" pitchFamily="34" charset="-34"/>
              </a:rPr>
              <a:t>Apreciado Tabaco,</a:t>
            </a:r>
          </a:p>
          <a:p>
            <a:pPr marL="87313">
              <a:lnSpc>
                <a:spcPts val="2000"/>
              </a:lnSpc>
              <a:defRPr/>
            </a:pPr>
            <a:endParaRPr lang="es-ES" sz="3100" dirty="0">
              <a:solidFill>
                <a:schemeClr val="tx1">
                  <a:lumMod val="65000"/>
                  <a:lumOff val="35000"/>
                </a:schemeClr>
              </a:solidFill>
              <a:latin typeface="Freestyle Script" pitchFamily="66" charset="0"/>
              <a:cs typeface="Cordia New" pitchFamily="34" charset="-34"/>
            </a:endParaRPr>
          </a:p>
          <a:p>
            <a:pPr marL="87313">
              <a:lnSpc>
                <a:spcPts val="2000"/>
              </a:lnSpc>
              <a:defRPr/>
            </a:pPr>
            <a:r>
              <a:rPr lang="es-ES" sz="3100" dirty="0">
                <a:solidFill>
                  <a:schemeClr val="tx1">
                    <a:lumMod val="65000"/>
                    <a:lumOff val="35000"/>
                  </a:schemeClr>
                </a:solidFill>
                <a:latin typeface="Freestyle Script" pitchFamily="66" charset="0"/>
                <a:cs typeface="Cordia New" pitchFamily="34" charset="-34"/>
              </a:rPr>
              <a:t>Me dirijo a ti mediante estas cuatro líneas para comunicarte que he decidido romper el lazo que nos unía. Ha sido una decisión muy meditada y de la cual estoy totalmente convencida. </a:t>
            </a:r>
          </a:p>
          <a:p>
            <a:pPr marL="87313">
              <a:lnSpc>
                <a:spcPts val="2000"/>
              </a:lnSpc>
              <a:defRPr/>
            </a:pPr>
            <a:endParaRPr lang="es-ES" sz="3100" dirty="0">
              <a:solidFill>
                <a:schemeClr val="tx1">
                  <a:lumMod val="65000"/>
                  <a:lumOff val="35000"/>
                </a:schemeClr>
              </a:solidFill>
              <a:latin typeface="Freestyle Script" pitchFamily="66" charset="0"/>
              <a:cs typeface="Cordia New" pitchFamily="34" charset="-34"/>
            </a:endParaRPr>
          </a:p>
          <a:p>
            <a:pPr marL="87313">
              <a:lnSpc>
                <a:spcPts val="2000"/>
              </a:lnSpc>
              <a:defRPr/>
            </a:pPr>
            <a:r>
              <a:rPr lang="es-ES" sz="3100" dirty="0">
                <a:solidFill>
                  <a:schemeClr val="tx1">
                    <a:lumMod val="65000"/>
                    <a:lumOff val="35000"/>
                  </a:schemeClr>
                </a:solidFill>
                <a:latin typeface="Freestyle Script" pitchFamily="66" charset="0"/>
                <a:cs typeface="Cordia New" pitchFamily="34" charset="-34"/>
              </a:rPr>
              <a:t>Hemos compartido momentos de grandeza y momentos de tristeza pero llegado a este punto de mi vida miro al futuro con otras pretensiones con ganas de encontrar mi equilibrio emocional y sentirme libre.</a:t>
            </a:r>
          </a:p>
          <a:p>
            <a:pPr marL="87313">
              <a:lnSpc>
                <a:spcPts val="2000"/>
              </a:lnSpc>
              <a:defRPr/>
            </a:pPr>
            <a:endParaRPr lang="es-ES" sz="3100" dirty="0">
              <a:solidFill>
                <a:schemeClr val="tx1">
                  <a:lumMod val="65000"/>
                  <a:lumOff val="35000"/>
                </a:schemeClr>
              </a:solidFill>
              <a:latin typeface="Freestyle Script" pitchFamily="66" charset="0"/>
              <a:cs typeface="Cordia New" pitchFamily="34" charset="-34"/>
            </a:endParaRPr>
          </a:p>
          <a:p>
            <a:pPr marL="87313">
              <a:lnSpc>
                <a:spcPts val="2000"/>
              </a:lnSpc>
              <a:defRPr/>
            </a:pPr>
            <a:r>
              <a:rPr lang="es-ES" sz="3100" dirty="0">
                <a:solidFill>
                  <a:schemeClr val="tx1">
                    <a:lumMod val="65000"/>
                    <a:lumOff val="35000"/>
                  </a:schemeClr>
                </a:solidFill>
                <a:latin typeface="Freestyle Script" pitchFamily="66" charset="0"/>
                <a:cs typeface="Cordia New" pitchFamily="34" charset="-34"/>
              </a:rPr>
              <a:t>En este futuro tú no estás ya que tu presencia genera en mi desequilibrio y malestar por eso hoy más que nunca me despido de forma contundente y segura.</a:t>
            </a:r>
          </a:p>
          <a:p>
            <a:pPr>
              <a:lnSpc>
                <a:spcPts val="2000"/>
              </a:lnSpc>
              <a:defRPr/>
            </a:pPr>
            <a:endParaRPr lang="es-ES" sz="3100" dirty="0">
              <a:solidFill>
                <a:schemeClr val="tx1">
                  <a:lumMod val="65000"/>
                  <a:lumOff val="35000"/>
                </a:schemeClr>
              </a:solidFill>
              <a:latin typeface="Freestyle Script" pitchFamily="66" charset="0"/>
              <a:cs typeface="Cordia New" pitchFamily="34" charset="-34"/>
            </a:endParaRPr>
          </a:p>
          <a:p>
            <a:pPr>
              <a:lnSpc>
                <a:spcPts val="2000"/>
              </a:lnSpc>
              <a:defRPr/>
            </a:pPr>
            <a:r>
              <a:rPr lang="es-ES" sz="3100" dirty="0">
                <a:solidFill>
                  <a:schemeClr val="tx1">
                    <a:lumMod val="65000"/>
                    <a:lumOff val="35000"/>
                  </a:schemeClr>
                </a:solidFill>
                <a:latin typeface="Freestyle Script" pitchFamily="66" charset="0"/>
                <a:cs typeface="Cordia New" pitchFamily="34" charset="-34"/>
              </a:rPr>
              <a:t>Cordialmente,</a:t>
            </a:r>
          </a:p>
          <a:p>
            <a:pPr>
              <a:lnSpc>
                <a:spcPts val="2000"/>
              </a:lnSpc>
              <a:defRPr/>
            </a:pPr>
            <a:r>
              <a:rPr lang="es-ES" sz="3100" dirty="0">
                <a:solidFill>
                  <a:schemeClr val="tx1">
                    <a:lumMod val="65000"/>
                    <a:lumOff val="35000"/>
                  </a:schemeClr>
                </a:solidFill>
                <a:latin typeface="Freestyle Script" pitchFamily="66" charset="0"/>
                <a:cs typeface="Cordia New" pitchFamily="34" charset="-34"/>
              </a:rPr>
              <a:t>Vanessa </a:t>
            </a:r>
          </a:p>
        </p:txBody>
      </p:sp>
    </p:spTree>
    <p:extLst>
      <p:ext uri="{BB962C8B-B14F-4D97-AF65-F5344CB8AC3E}">
        <p14:creationId xmlns:p14="http://schemas.microsoft.com/office/powerpoint/2010/main" val="3244052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475989" y="334744"/>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a:t>I si torno a fumar de nou? (recaiguda)</a:t>
            </a:r>
          </a:p>
          <a:p>
            <a:endParaRPr lang="ca-ES" sz="3600" dirty="0"/>
          </a:p>
        </p:txBody>
      </p:sp>
      <p:sp>
        <p:nvSpPr>
          <p:cNvPr id="3" name="Rectangle 4"/>
          <p:cNvSpPr txBox="1">
            <a:spLocks noChangeArrowheads="1"/>
          </p:cNvSpPr>
          <p:nvPr/>
        </p:nvSpPr>
        <p:spPr>
          <a:xfrm>
            <a:off x="611188" y="3810198"/>
            <a:ext cx="7416800" cy="2663825"/>
          </a:xfrm>
          <a:prstGeom prst="rect">
            <a:avLst/>
          </a:prstGeom>
        </p:spPr>
        <p:txBody>
          <a:bodyPr/>
          <a:lstStyle/>
          <a:p>
            <a:pPr marL="342900" indent="-342900" eaLnBrk="0" hangingPunct="0">
              <a:lnSpc>
                <a:spcPct val="90000"/>
              </a:lnSpc>
              <a:spcBef>
                <a:spcPct val="20000"/>
              </a:spcBef>
              <a:buFont typeface="Arial" pitchFamily="34" charset="0"/>
              <a:buChar char="•"/>
              <a:defRPr/>
            </a:pPr>
            <a:r>
              <a:rPr lang="ca-ES" sz="2400" b="1" dirty="0">
                <a:latin typeface="Century Gothic" panose="020B0502020202020204" pitchFamily="34" charset="0"/>
                <a:cs typeface="+mn-cs"/>
              </a:rPr>
              <a:t>No pensis que és un fracàs</a:t>
            </a:r>
          </a:p>
          <a:p>
            <a:pPr marL="342900" indent="-342900" eaLnBrk="0" hangingPunct="0">
              <a:lnSpc>
                <a:spcPct val="90000"/>
              </a:lnSpc>
              <a:spcBef>
                <a:spcPct val="20000"/>
              </a:spcBef>
              <a:buFont typeface="Arial" pitchFamily="34" charset="0"/>
              <a:buChar char="•"/>
              <a:defRPr/>
            </a:pPr>
            <a:r>
              <a:rPr lang="ca-ES" sz="2400" b="1" dirty="0">
                <a:latin typeface="Century Gothic" panose="020B0502020202020204" pitchFamily="34" charset="0"/>
                <a:cs typeface="+mn-cs"/>
              </a:rPr>
              <a:t>Analitza els motius de la recaiguda</a:t>
            </a:r>
          </a:p>
          <a:p>
            <a:pPr marL="342900" indent="-342900" eaLnBrk="0" hangingPunct="0">
              <a:lnSpc>
                <a:spcPct val="90000"/>
              </a:lnSpc>
              <a:spcBef>
                <a:spcPct val="20000"/>
              </a:spcBef>
              <a:buFont typeface="Arial" pitchFamily="34" charset="0"/>
              <a:buChar char="•"/>
              <a:defRPr/>
            </a:pPr>
            <a:r>
              <a:rPr lang="ca-ES" sz="2400" b="1" dirty="0">
                <a:latin typeface="Century Gothic" panose="020B0502020202020204" pitchFamily="34" charset="0"/>
                <a:cs typeface="+mn-cs"/>
              </a:rPr>
              <a:t>Oportunitat per  aprendre en el proper intent</a:t>
            </a:r>
          </a:p>
          <a:p>
            <a:pPr marL="342900" indent="-342900" eaLnBrk="0" hangingPunct="0">
              <a:lnSpc>
                <a:spcPct val="90000"/>
              </a:lnSpc>
              <a:spcBef>
                <a:spcPct val="20000"/>
              </a:spcBef>
              <a:buFont typeface="Arial" pitchFamily="34" charset="0"/>
              <a:buChar char="•"/>
              <a:defRPr/>
            </a:pPr>
            <a:r>
              <a:rPr lang="ca-ES" sz="2400" b="1" dirty="0">
                <a:latin typeface="Century Gothic" panose="020B0502020202020204" pitchFamily="34" charset="0"/>
                <a:cs typeface="+mn-cs"/>
              </a:rPr>
              <a:t>Forma part del procés de deixa de fumar</a:t>
            </a:r>
          </a:p>
          <a:p>
            <a:pPr marL="342900" indent="-342900" eaLnBrk="0" hangingPunct="0">
              <a:lnSpc>
                <a:spcPct val="90000"/>
              </a:lnSpc>
              <a:spcBef>
                <a:spcPct val="20000"/>
              </a:spcBef>
              <a:buFont typeface="Arial" pitchFamily="34" charset="0"/>
              <a:buChar char="•"/>
              <a:defRPr/>
            </a:pPr>
            <a:r>
              <a:rPr lang="ca-ES" sz="2400" b="1" dirty="0">
                <a:latin typeface="Century Gothic" panose="020B0502020202020204" pitchFamily="34" charset="0"/>
                <a:cs typeface="+mn-cs"/>
              </a:rPr>
              <a:t>Anima’t per un nou intent!</a:t>
            </a:r>
          </a:p>
        </p:txBody>
      </p:sp>
      <p:pic>
        <p:nvPicPr>
          <p:cNvPr id="5" name="Picture 2" descr="https://encrypted-tbn3.gstatic.com/images?q=tbn:ANd9GcRQbxIfavHIosXK2nHtMlLCQz4J9Q-Kqtl7VgLFCma0rMmqky0MqA"/>
          <p:cNvPicPr>
            <a:picLocks noChangeAspect="1" noChangeArrowheads="1"/>
          </p:cNvPicPr>
          <p:nvPr/>
        </p:nvPicPr>
        <p:blipFill>
          <a:blip r:embed="rId3"/>
          <a:srcRect/>
          <a:stretch>
            <a:fillRect/>
          </a:stretch>
        </p:blipFill>
        <p:spPr bwMode="auto">
          <a:xfrm>
            <a:off x="6338170" y="819994"/>
            <a:ext cx="2451317" cy="3217021"/>
          </a:xfrm>
          <a:prstGeom prst="rect">
            <a:avLst/>
          </a:prstGeom>
          <a:ln>
            <a:noFill/>
          </a:ln>
          <a:effectLst>
            <a:outerShdw blurRad="292100" dist="139700" dir="2700000" algn="tl" rotWithShape="0">
              <a:srgbClr val="333333">
                <a:alpha val="65000"/>
              </a:srgbClr>
            </a:outerShdw>
          </a:effectLst>
        </p:spPr>
      </p:pic>
      <p:pic>
        <p:nvPicPr>
          <p:cNvPr id="7" name="3 Imagen" descr="20160316_100640_resized.jpg"/>
          <p:cNvPicPr>
            <a:picLocks noChangeAspect="1"/>
          </p:cNvPicPr>
          <p:nvPr/>
        </p:nvPicPr>
        <p:blipFill rotWithShape="1">
          <a:blip r:embed="rId4">
            <a:extLst>
              <a:ext uri="{28A0092B-C50C-407E-A947-70E740481C1C}">
                <a14:useLocalDpi xmlns:a14="http://schemas.microsoft.com/office/drawing/2010/main" val="0"/>
              </a:ext>
            </a:extLst>
          </a:blip>
          <a:srcRect l="16286" t="2289" r="14468" b="4061"/>
          <a:stretch/>
        </p:blipFill>
        <p:spPr bwMode="auto">
          <a:xfrm>
            <a:off x="940880" y="1016894"/>
            <a:ext cx="3156001" cy="240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381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59" y="234298"/>
            <a:ext cx="810003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crec"/>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65077" y="4638739"/>
            <a:ext cx="298767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130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475989" y="334744"/>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err="1" smtClean="0"/>
              <a:t>APP</a:t>
            </a:r>
            <a:r>
              <a:rPr lang="ca-ES" sz="3600" dirty="0" smtClean="0"/>
              <a:t> </a:t>
            </a:r>
            <a:r>
              <a:rPr lang="ca-ES" sz="3600" dirty="0" smtClean="0"/>
              <a:t>d’ajuda deixar de fumar</a:t>
            </a:r>
            <a:endParaRPr lang="ca-ES" sz="3600" dirty="0"/>
          </a:p>
          <a:p>
            <a:endParaRPr lang="ca-ES" sz="3600" dirty="0"/>
          </a:p>
        </p:txBody>
      </p:sp>
      <p:pic>
        <p:nvPicPr>
          <p:cNvPr id="3076" name="Picture 4" descr="S’ACABÓ&#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981798"/>
            <a:ext cx="2781484" cy="20882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Respir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949" y="3234824"/>
            <a:ext cx="2103238" cy="30335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quit n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263" y="1075385"/>
            <a:ext cx="4224711" cy="190112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  Yo Sin Humos: captura de pantalla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 name="AutoShape 14" descr="  Yo Sin Humos: captura de pantalla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3087" name="Picture 15"/>
          <p:cNvPicPr>
            <a:picLocks noChangeAspect="1" noChangeArrowheads="1"/>
          </p:cNvPicPr>
          <p:nvPr/>
        </p:nvPicPr>
        <p:blipFill rotWithShape="1">
          <a:blip r:embed="rId6">
            <a:extLst>
              <a:ext uri="{28A0092B-C50C-407E-A947-70E740481C1C}">
                <a14:useLocalDpi xmlns:a14="http://schemas.microsoft.com/office/drawing/2010/main" val="0"/>
              </a:ext>
            </a:extLst>
          </a:blip>
          <a:srcRect b="29167"/>
          <a:stretch/>
        </p:blipFill>
        <p:spPr bwMode="auto">
          <a:xfrm>
            <a:off x="5049483" y="3070093"/>
            <a:ext cx="2528682" cy="316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827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000"/>
          <a:stretch/>
        </p:blipFill>
        <p:spPr bwMode="auto">
          <a:xfrm>
            <a:off x="4672208" y="1162681"/>
            <a:ext cx="4396864" cy="531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38203" y="1679201"/>
            <a:ext cx="3970750" cy="2677656"/>
          </a:xfrm>
          <a:prstGeom prst="rect">
            <a:avLst/>
          </a:prstGeom>
          <a:noFill/>
        </p:spPr>
        <p:txBody>
          <a:bodyPr wrap="square" rtlCol="0">
            <a:spAutoFit/>
          </a:bodyPr>
          <a:lstStyle/>
          <a:p>
            <a:r>
              <a:rPr lang="ca-ES" sz="2400" dirty="0" smtClean="0"/>
              <a:t>Hi ha </a:t>
            </a:r>
            <a:r>
              <a:rPr lang="ca-ES" sz="2400" b="1" dirty="0" smtClean="0">
                <a:solidFill>
                  <a:srgbClr val="00B0F0"/>
                </a:solidFill>
              </a:rPr>
              <a:t>professionals sanitaris </a:t>
            </a:r>
            <a:r>
              <a:rPr lang="ca-ES" sz="2400" dirty="0" smtClean="0"/>
              <a:t>que et poden ajudar: </a:t>
            </a:r>
          </a:p>
          <a:p>
            <a:r>
              <a:rPr lang="ca-ES" sz="2400" dirty="0" smtClean="0"/>
              <a:t>al teu </a:t>
            </a:r>
            <a:r>
              <a:rPr lang="ca-ES" sz="2400" b="1" dirty="0" smtClean="0">
                <a:solidFill>
                  <a:srgbClr val="00B0F0"/>
                </a:solidFill>
              </a:rPr>
              <a:t>centre de salut</a:t>
            </a:r>
          </a:p>
          <a:p>
            <a:r>
              <a:rPr lang="ca-ES" sz="2400" dirty="0" smtClean="0"/>
              <a:t>a la </a:t>
            </a:r>
            <a:r>
              <a:rPr lang="ca-ES" sz="2400" b="1" dirty="0" smtClean="0">
                <a:solidFill>
                  <a:srgbClr val="00B0F0"/>
                </a:solidFill>
              </a:rPr>
              <a:t>farmàcia</a:t>
            </a:r>
          </a:p>
          <a:p>
            <a:r>
              <a:rPr lang="ca-ES" sz="2400" dirty="0" smtClean="0"/>
              <a:t>als </a:t>
            </a:r>
            <a:r>
              <a:rPr lang="ca-ES" sz="2400" b="1" dirty="0" smtClean="0">
                <a:solidFill>
                  <a:srgbClr val="00B0F0"/>
                </a:solidFill>
              </a:rPr>
              <a:t>serveis laborals</a:t>
            </a:r>
          </a:p>
          <a:p>
            <a:r>
              <a:rPr lang="ca-ES" sz="2400" dirty="0" smtClean="0"/>
              <a:t>durant l’estada en un </a:t>
            </a:r>
            <a:r>
              <a:rPr lang="ca-ES" sz="2400" b="1" dirty="0" smtClean="0">
                <a:solidFill>
                  <a:srgbClr val="00B0F0"/>
                </a:solidFill>
              </a:rPr>
              <a:t>hospital</a:t>
            </a:r>
          </a:p>
          <a:p>
            <a:r>
              <a:rPr lang="ca-ES" sz="2400" dirty="0" smtClean="0"/>
              <a:t>i per telèfon al </a:t>
            </a:r>
            <a:r>
              <a:rPr lang="ca-ES" sz="2400" b="1" dirty="0">
                <a:solidFill>
                  <a:srgbClr val="00B0F0"/>
                </a:solidFill>
              </a:rPr>
              <a:t>061 CatSalut</a:t>
            </a:r>
          </a:p>
        </p:txBody>
      </p:sp>
      <p:sp>
        <p:nvSpPr>
          <p:cNvPr id="4" name="3 CuadroTexto"/>
          <p:cNvSpPr txBox="1"/>
          <p:nvPr/>
        </p:nvSpPr>
        <p:spPr>
          <a:xfrm>
            <a:off x="200416" y="252591"/>
            <a:ext cx="8943584" cy="800219"/>
          </a:xfrm>
          <a:prstGeom prst="rect">
            <a:avLst/>
          </a:prstGeom>
          <a:noFill/>
        </p:spPr>
        <p:txBody>
          <a:bodyPr wrap="square" rtlCol="0">
            <a:spAutoFit/>
          </a:bodyPr>
          <a:lstStyle/>
          <a:p>
            <a:r>
              <a:rPr lang="ca-ES" sz="4600" b="1" dirty="0" smtClean="0">
                <a:solidFill>
                  <a:srgbClr val="00B0F0"/>
                </a:solidFill>
                <a:latin typeface="Arial" pitchFamily="34" charset="0"/>
                <a:ea typeface="+mj-ea"/>
              </a:rPr>
              <a:t>Deixar de fumar, sí que es pot!!</a:t>
            </a:r>
            <a:endParaRPr lang="ca-ES" sz="4600" b="1" dirty="0">
              <a:solidFill>
                <a:srgbClr val="00B0F0"/>
              </a:solidFill>
              <a:latin typeface="Arial" pitchFamily="34" charset="0"/>
              <a:ea typeface="+mj-ea"/>
            </a:endParaRPr>
          </a:p>
        </p:txBody>
      </p:sp>
    </p:spTree>
    <p:extLst>
      <p:ext uri="{BB962C8B-B14F-4D97-AF65-F5344CB8AC3E}">
        <p14:creationId xmlns:p14="http://schemas.microsoft.com/office/powerpoint/2010/main" val="4035481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6" y="1239037"/>
            <a:ext cx="8319697" cy="3182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1887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3407"/>
          <a:stretch/>
        </p:blipFill>
        <p:spPr bwMode="auto">
          <a:xfrm>
            <a:off x="2795735" y="2532896"/>
            <a:ext cx="5934905" cy="353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88722" y="852513"/>
            <a:ext cx="8141917" cy="1631216"/>
          </a:xfrm>
          <a:prstGeom prst="rect">
            <a:avLst/>
          </a:prstGeom>
          <a:noFill/>
        </p:spPr>
        <p:txBody>
          <a:bodyPr wrap="square" rtlCol="0">
            <a:spAutoFit/>
          </a:bodyPr>
          <a:lstStyle/>
          <a:p>
            <a:pPr algn="just"/>
            <a:r>
              <a:rPr lang="ca-ES" sz="2000" dirty="0"/>
              <a:t>No és fàcil alliberar-se del </a:t>
            </a:r>
            <a:r>
              <a:rPr lang="ca-ES" sz="2000" dirty="0" smtClean="0"/>
              <a:t>tabac, </a:t>
            </a:r>
            <a:r>
              <a:rPr lang="ca-ES" sz="2000" dirty="0"/>
              <a:t>implica un esforç, però no és impossible. </a:t>
            </a:r>
            <a:endParaRPr lang="ca-ES" sz="2000" dirty="0" smtClean="0"/>
          </a:p>
          <a:p>
            <a:pPr algn="just"/>
            <a:endParaRPr lang="ca-ES" sz="2000" dirty="0"/>
          </a:p>
          <a:p>
            <a:pPr algn="just" fontAlgn="ctr"/>
            <a:r>
              <a:rPr lang="ca-ES" sz="2000" dirty="0" smtClean="0"/>
              <a:t>És </a:t>
            </a:r>
            <a:r>
              <a:rPr lang="ca-ES" sz="2000" dirty="0"/>
              <a:t>important que reflexionis </a:t>
            </a:r>
            <a:r>
              <a:rPr lang="ca-ES" sz="2000" dirty="0" smtClean="0"/>
              <a:t>sobre </a:t>
            </a:r>
            <a:r>
              <a:rPr lang="ca-ES" sz="2000" dirty="0"/>
              <a:t>el que et proporciona el tabac, els </a:t>
            </a:r>
            <a:r>
              <a:rPr lang="ca-ES" sz="2000" b="1" dirty="0"/>
              <a:t>motius pels quals fumes</a:t>
            </a:r>
            <a:r>
              <a:rPr lang="ca-ES" sz="2000" dirty="0"/>
              <a:t> i sobre què penses guanyar deixant de </a:t>
            </a:r>
            <a:r>
              <a:rPr lang="ca-ES" sz="2000" dirty="0" smtClean="0"/>
              <a:t>fumar.</a:t>
            </a:r>
          </a:p>
          <a:p>
            <a:pPr algn="just"/>
            <a:endParaRPr lang="ca-ES" sz="2000" dirty="0"/>
          </a:p>
        </p:txBody>
      </p:sp>
      <p:sp>
        <p:nvSpPr>
          <p:cNvPr id="4" name="Título 1"/>
          <p:cNvSpPr txBox="1">
            <a:spLocks/>
          </p:cNvSpPr>
          <p:nvPr/>
        </p:nvSpPr>
        <p:spPr bwMode="auto">
          <a:xfrm>
            <a:off x="533694" y="96749"/>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smtClean="0"/>
              <a:t>Per què?</a:t>
            </a:r>
            <a:endParaRPr lang="ca-ES" sz="3600" dirty="0"/>
          </a:p>
        </p:txBody>
      </p:sp>
      <p:pic>
        <p:nvPicPr>
          <p:cNvPr id="7174" name="Picture 6" descr="krit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624" y="3539542"/>
            <a:ext cx="2307221" cy="141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774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Agrupa 14"/>
          <p:cNvGrpSpPr>
            <a:grpSpLocks/>
          </p:cNvGrpSpPr>
          <p:nvPr/>
        </p:nvGrpSpPr>
        <p:grpSpPr bwMode="auto">
          <a:xfrm rot="1040952">
            <a:off x="277813" y="447675"/>
            <a:ext cx="1924050" cy="1655763"/>
            <a:chOff x="283888" y="980728"/>
            <a:chExt cx="1924357" cy="1656184"/>
          </a:xfrm>
        </p:grpSpPr>
        <p:pic>
          <p:nvPicPr>
            <p:cNvPr id="7242"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56"/>
            <a:stretch>
              <a:fillRect/>
            </a:stretch>
          </p:blipFill>
          <p:spPr bwMode="auto">
            <a:xfrm>
              <a:off x="283888" y="980728"/>
              <a:ext cx="1924357"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3" name="QuadreDeText 2"/>
            <p:cNvSpPr txBox="1">
              <a:spLocks noChangeArrowheads="1"/>
            </p:cNvSpPr>
            <p:nvPr/>
          </p:nvSpPr>
          <p:spPr bwMode="auto">
            <a:xfrm rot="-410348">
              <a:off x="702228" y="1539206"/>
              <a:ext cx="936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a:latin typeface="Comic Sans MS" pitchFamily="66" charset="0"/>
                </a:rPr>
                <a:t>Estrès</a:t>
              </a:r>
            </a:p>
          </p:txBody>
        </p:sp>
      </p:grpSp>
      <p:grpSp>
        <p:nvGrpSpPr>
          <p:cNvPr id="7171" name="Agrupa 15"/>
          <p:cNvGrpSpPr>
            <a:grpSpLocks/>
          </p:cNvGrpSpPr>
          <p:nvPr/>
        </p:nvGrpSpPr>
        <p:grpSpPr bwMode="auto">
          <a:xfrm rot="-526633">
            <a:off x="400050" y="3925888"/>
            <a:ext cx="1919288" cy="1655762"/>
            <a:chOff x="1908163" y="692696"/>
            <a:chExt cx="1919754" cy="1656184"/>
          </a:xfrm>
        </p:grpSpPr>
        <p:pic>
          <p:nvPicPr>
            <p:cNvPr id="7240" name="Picture 2" descr="http://www.webdagoo.com/wp-content/uploads/2011/06/sticky-notes1-400x300.jpg"/>
            <p:cNvPicPr>
              <a:picLocks noChangeAspect="1" noChangeArrowheads="1"/>
            </p:cNvPicPr>
            <p:nvPr/>
          </p:nvPicPr>
          <p:blipFill>
            <a:blip r:embed="rId3">
              <a:extLst>
                <a:ext uri="{28A0092B-C50C-407E-A947-70E740481C1C}">
                  <a14:useLocalDpi xmlns:a14="http://schemas.microsoft.com/office/drawing/2010/main" val="0"/>
                </a:ext>
              </a:extLst>
            </a:blip>
            <a:srcRect l="13065"/>
            <a:stretch>
              <a:fillRect/>
            </a:stretch>
          </p:blipFill>
          <p:spPr bwMode="auto">
            <a:xfrm>
              <a:off x="1908163" y="692696"/>
              <a:ext cx="191975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1" name="QuadreDeText 7"/>
            <p:cNvSpPr txBox="1">
              <a:spLocks noChangeArrowheads="1"/>
            </p:cNvSpPr>
            <p:nvPr/>
          </p:nvSpPr>
          <p:spPr bwMode="auto">
            <a:xfrm rot="-410348">
              <a:off x="2050737" y="1195290"/>
              <a:ext cx="13951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Inconscient</a:t>
              </a:r>
            </a:p>
          </p:txBody>
        </p:sp>
      </p:grpSp>
      <p:grpSp>
        <p:nvGrpSpPr>
          <p:cNvPr id="7172" name="Agrupa 17"/>
          <p:cNvGrpSpPr>
            <a:grpSpLocks/>
          </p:cNvGrpSpPr>
          <p:nvPr/>
        </p:nvGrpSpPr>
        <p:grpSpPr bwMode="auto">
          <a:xfrm rot="-263793">
            <a:off x="2039938" y="1350963"/>
            <a:ext cx="2208212" cy="1655762"/>
            <a:chOff x="1763688" y="2132856"/>
            <a:chExt cx="2208245" cy="1656184"/>
          </a:xfrm>
        </p:grpSpPr>
        <p:pic>
          <p:nvPicPr>
            <p:cNvPr id="7238"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688" y="2132856"/>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9" name="QuadreDeText 5"/>
            <p:cNvSpPr txBox="1">
              <a:spLocks noChangeArrowheads="1"/>
            </p:cNvSpPr>
            <p:nvPr/>
          </p:nvSpPr>
          <p:spPr bwMode="auto">
            <a:xfrm rot="-410348">
              <a:off x="2285200" y="2639473"/>
              <a:ext cx="1274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a:latin typeface="Comic Sans MS" pitchFamily="66" charset="0"/>
                </a:rPr>
                <a:t>M’agrada</a:t>
              </a:r>
            </a:p>
          </p:txBody>
        </p:sp>
      </p:grpSp>
      <p:grpSp>
        <p:nvGrpSpPr>
          <p:cNvPr id="7173" name="Agrupa 18"/>
          <p:cNvGrpSpPr>
            <a:grpSpLocks/>
          </p:cNvGrpSpPr>
          <p:nvPr/>
        </p:nvGrpSpPr>
        <p:grpSpPr bwMode="auto">
          <a:xfrm>
            <a:off x="250825" y="2852738"/>
            <a:ext cx="2208213" cy="1655762"/>
            <a:chOff x="395536" y="4077072"/>
            <a:chExt cx="2208245" cy="1656184"/>
          </a:xfrm>
        </p:grpSpPr>
        <p:pic>
          <p:nvPicPr>
            <p:cNvPr id="7236"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4077072"/>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7" name="QuadreDeText 4"/>
            <p:cNvSpPr txBox="1">
              <a:spLocks noChangeArrowheads="1"/>
            </p:cNvSpPr>
            <p:nvPr/>
          </p:nvSpPr>
          <p:spPr bwMode="auto">
            <a:xfrm rot="-410348">
              <a:off x="816954" y="4392752"/>
              <a:ext cx="14823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Socialització: -a la feina</a:t>
              </a:r>
            </a:p>
            <a:p>
              <a:pPr eaLnBrk="1" hangingPunct="1">
                <a:buFontTx/>
                <a:buChar char="-"/>
              </a:pPr>
              <a:r>
                <a:rPr lang="ca-ES" altLang="ca-ES" sz="1600">
                  <a:latin typeface="Comic Sans MS" pitchFamily="66" charset="0"/>
                </a:rPr>
                <a:t>reunions ...</a:t>
              </a:r>
            </a:p>
          </p:txBody>
        </p:sp>
      </p:grpSp>
      <p:grpSp>
        <p:nvGrpSpPr>
          <p:cNvPr id="7174" name="Agrupa 19"/>
          <p:cNvGrpSpPr>
            <a:grpSpLocks/>
          </p:cNvGrpSpPr>
          <p:nvPr/>
        </p:nvGrpSpPr>
        <p:grpSpPr bwMode="auto">
          <a:xfrm rot="602254">
            <a:off x="1603375" y="2455863"/>
            <a:ext cx="2208213" cy="1657350"/>
            <a:chOff x="1979712" y="3861048"/>
            <a:chExt cx="2208245" cy="1656184"/>
          </a:xfrm>
        </p:grpSpPr>
        <p:pic>
          <p:nvPicPr>
            <p:cNvPr id="7234"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3861048"/>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5" name="QuadreDeText 12"/>
            <p:cNvSpPr txBox="1">
              <a:spLocks noChangeArrowheads="1"/>
            </p:cNvSpPr>
            <p:nvPr/>
          </p:nvSpPr>
          <p:spPr bwMode="auto">
            <a:xfrm rot="-410348">
              <a:off x="2501224" y="4301175"/>
              <a:ext cx="12744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a:latin typeface="Comic Sans MS" pitchFamily="66" charset="0"/>
                </a:rPr>
                <a:t>A casa </a:t>
              </a:r>
            </a:p>
            <a:p>
              <a:pPr eaLnBrk="1" hangingPunct="1"/>
              <a:r>
                <a:rPr lang="ca-ES" altLang="ca-ES">
                  <a:latin typeface="Comic Sans MS" pitchFamily="66" charset="0"/>
                </a:rPr>
                <a:t>5’ per mi</a:t>
              </a:r>
            </a:p>
          </p:txBody>
        </p:sp>
      </p:grpSp>
      <p:grpSp>
        <p:nvGrpSpPr>
          <p:cNvPr id="7175" name="Agrupa 28"/>
          <p:cNvGrpSpPr>
            <a:grpSpLocks/>
          </p:cNvGrpSpPr>
          <p:nvPr/>
        </p:nvGrpSpPr>
        <p:grpSpPr bwMode="auto">
          <a:xfrm>
            <a:off x="2700338" y="3068638"/>
            <a:ext cx="2208212" cy="1655762"/>
            <a:chOff x="2699792" y="3068960"/>
            <a:chExt cx="2208245" cy="1656184"/>
          </a:xfrm>
        </p:grpSpPr>
        <p:pic>
          <p:nvPicPr>
            <p:cNvPr id="7232"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068960"/>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3" name="QuadreDeText 20"/>
            <p:cNvSpPr txBox="1">
              <a:spLocks noChangeArrowheads="1"/>
            </p:cNvSpPr>
            <p:nvPr/>
          </p:nvSpPr>
          <p:spPr bwMode="auto">
            <a:xfrm rot="19388">
              <a:off x="3206441" y="3360579"/>
              <a:ext cx="12744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a:latin typeface="Comic Sans MS" pitchFamily="66" charset="0"/>
                </a:rPr>
                <a:t>5’ per sortir a la feina</a:t>
              </a:r>
            </a:p>
          </p:txBody>
        </p:sp>
      </p:grpSp>
      <p:grpSp>
        <p:nvGrpSpPr>
          <p:cNvPr id="7176" name="Agrupa 21"/>
          <p:cNvGrpSpPr>
            <a:grpSpLocks/>
          </p:cNvGrpSpPr>
          <p:nvPr/>
        </p:nvGrpSpPr>
        <p:grpSpPr bwMode="auto">
          <a:xfrm rot="-526633">
            <a:off x="1589088" y="347663"/>
            <a:ext cx="2208212" cy="1655762"/>
            <a:chOff x="1619672" y="692696"/>
            <a:chExt cx="2208245" cy="1656184"/>
          </a:xfrm>
        </p:grpSpPr>
        <p:pic>
          <p:nvPicPr>
            <p:cNvPr id="7230"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692696"/>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1" name="QuadreDeText 23"/>
            <p:cNvSpPr txBox="1">
              <a:spLocks noChangeArrowheads="1"/>
            </p:cNvSpPr>
            <p:nvPr/>
          </p:nvSpPr>
          <p:spPr bwMode="auto">
            <a:xfrm rot="-410348">
              <a:off x="2286405" y="1179166"/>
              <a:ext cx="936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a:latin typeface="Comic Sans MS" pitchFamily="66" charset="0"/>
                </a:rPr>
                <a:t>Relaxa</a:t>
              </a:r>
            </a:p>
          </p:txBody>
        </p:sp>
      </p:grpSp>
      <p:grpSp>
        <p:nvGrpSpPr>
          <p:cNvPr id="7177" name="Agrupa 27"/>
          <p:cNvGrpSpPr>
            <a:grpSpLocks/>
          </p:cNvGrpSpPr>
          <p:nvPr/>
        </p:nvGrpSpPr>
        <p:grpSpPr bwMode="auto">
          <a:xfrm>
            <a:off x="0" y="1628775"/>
            <a:ext cx="2208213" cy="1655763"/>
            <a:chOff x="1996480" y="637456"/>
            <a:chExt cx="2208245" cy="1656184"/>
          </a:xfrm>
        </p:grpSpPr>
        <p:pic>
          <p:nvPicPr>
            <p:cNvPr id="7228"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26633">
              <a:off x="1996480" y="637456"/>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9" name="QuadreDeText 6"/>
            <p:cNvSpPr txBox="1">
              <a:spLocks noChangeArrowheads="1"/>
            </p:cNvSpPr>
            <p:nvPr/>
          </p:nvSpPr>
          <p:spPr bwMode="auto">
            <a:xfrm rot="593600">
              <a:off x="2379438" y="1026265"/>
              <a:ext cx="14188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Em tranquil·litza</a:t>
              </a:r>
            </a:p>
          </p:txBody>
        </p:sp>
      </p:grpSp>
      <p:grpSp>
        <p:nvGrpSpPr>
          <p:cNvPr id="7178" name="Agrupa 29"/>
          <p:cNvGrpSpPr>
            <a:grpSpLocks/>
          </p:cNvGrpSpPr>
          <p:nvPr/>
        </p:nvGrpSpPr>
        <p:grpSpPr bwMode="auto">
          <a:xfrm rot="1040952">
            <a:off x="2176463" y="4910138"/>
            <a:ext cx="2208212" cy="1655762"/>
            <a:chOff x="0" y="980728"/>
            <a:chExt cx="2208245" cy="1656184"/>
          </a:xfrm>
        </p:grpSpPr>
        <p:pic>
          <p:nvPicPr>
            <p:cNvPr id="7226"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980728"/>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7" name="QuadreDeText 31"/>
            <p:cNvSpPr txBox="1">
              <a:spLocks noChangeArrowheads="1"/>
            </p:cNvSpPr>
            <p:nvPr/>
          </p:nvSpPr>
          <p:spPr bwMode="auto">
            <a:xfrm rot="-410348">
              <a:off x="582509" y="1289573"/>
              <a:ext cx="11015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a:latin typeface="Comic Sans MS" pitchFamily="66" charset="0"/>
                </a:rPr>
                <a:t>Porto molt de temps!</a:t>
              </a:r>
            </a:p>
          </p:txBody>
        </p:sp>
      </p:grpSp>
      <p:grpSp>
        <p:nvGrpSpPr>
          <p:cNvPr id="7179" name="Agrupa 32"/>
          <p:cNvGrpSpPr>
            <a:grpSpLocks/>
          </p:cNvGrpSpPr>
          <p:nvPr/>
        </p:nvGrpSpPr>
        <p:grpSpPr bwMode="auto">
          <a:xfrm rot="828280">
            <a:off x="384175" y="5119688"/>
            <a:ext cx="2208213" cy="1655762"/>
            <a:chOff x="1763688" y="2132856"/>
            <a:chExt cx="2208245" cy="1656184"/>
          </a:xfrm>
        </p:grpSpPr>
        <p:pic>
          <p:nvPicPr>
            <p:cNvPr id="7224"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688" y="2132856"/>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5" name="QuadreDeText 34"/>
            <p:cNvSpPr txBox="1">
              <a:spLocks noChangeArrowheads="1"/>
            </p:cNvSpPr>
            <p:nvPr/>
          </p:nvSpPr>
          <p:spPr bwMode="auto">
            <a:xfrm rot="-410348">
              <a:off x="2199007" y="2648523"/>
              <a:ext cx="1475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dirty="0">
                  <a:latin typeface="Comic Sans MS" pitchFamily="66" charset="0"/>
                </a:rPr>
                <a:t>Avorriment</a:t>
              </a:r>
            </a:p>
          </p:txBody>
        </p:sp>
      </p:grpSp>
      <p:grpSp>
        <p:nvGrpSpPr>
          <p:cNvPr id="7180" name="Agrupa 35"/>
          <p:cNvGrpSpPr>
            <a:grpSpLocks/>
          </p:cNvGrpSpPr>
          <p:nvPr/>
        </p:nvGrpSpPr>
        <p:grpSpPr bwMode="auto">
          <a:xfrm rot="828280">
            <a:off x="1425575" y="4171950"/>
            <a:ext cx="2208213" cy="1657350"/>
            <a:chOff x="1763688" y="2132856"/>
            <a:chExt cx="2208245" cy="1656184"/>
          </a:xfrm>
        </p:grpSpPr>
        <p:pic>
          <p:nvPicPr>
            <p:cNvPr id="7222"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688" y="2132856"/>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3" name="QuadreDeText 37"/>
            <p:cNvSpPr txBox="1">
              <a:spLocks noChangeArrowheads="1"/>
            </p:cNvSpPr>
            <p:nvPr/>
          </p:nvSpPr>
          <p:spPr bwMode="auto">
            <a:xfrm rot="-410348">
              <a:off x="2285200" y="2639473"/>
              <a:ext cx="1274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a:latin typeface="Comic Sans MS" pitchFamily="66" charset="0"/>
                </a:rPr>
                <a:t>Rebel·lia</a:t>
              </a:r>
            </a:p>
          </p:txBody>
        </p:sp>
      </p:grpSp>
      <p:grpSp>
        <p:nvGrpSpPr>
          <p:cNvPr id="7181" name="Agrupa 43"/>
          <p:cNvGrpSpPr>
            <a:grpSpLocks/>
          </p:cNvGrpSpPr>
          <p:nvPr/>
        </p:nvGrpSpPr>
        <p:grpSpPr bwMode="auto">
          <a:xfrm>
            <a:off x="4859338" y="476250"/>
            <a:ext cx="1652587" cy="1495425"/>
            <a:chOff x="4768848" y="473510"/>
            <a:chExt cx="1652580" cy="1495438"/>
          </a:xfrm>
        </p:grpSpPr>
        <p:pic>
          <p:nvPicPr>
            <p:cNvPr id="7220" name="Picture 4" descr="https://educaendigital6b.files.wordpress.com/2012/10/post-it-rosa4.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1" name="QuadreDeText 39"/>
            <p:cNvSpPr txBox="1">
              <a:spLocks noChangeArrowheads="1"/>
            </p:cNvSpPr>
            <p:nvPr/>
          </p:nvSpPr>
          <p:spPr bwMode="auto">
            <a:xfrm rot="-936981">
              <a:off x="4990387" y="650981"/>
              <a:ext cx="11871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Salut , refredats, tos...</a:t>
              </a:r>
            </a:p>
          </p:txBody>
        </p:sp>
      </p:grpSp>
      <p:grpSp>
        <p:nvGrpSpPr>
          <p:cNvPr id="7182" name="Agrupa 42"/>
          <p:cNvGrpSpPr>
            <a:grpSpLocks/>
          </p:cNvGrpSpPr>
          <p:nvPr/>
        </p:nvGrpSpPr>
        <p:grpSpPr bwMode="auto">
          <a:xfrm>
            <a:off x="6804025" y="620713"/>
            <a:ext cx="1652588" cy="1495425"/>
            <a:chOff x="6425031" y="689534"/>
            <a:chExt cx="1652580" cy="1495438"/>
          </a:xfrm>
        </p:grpSpPr>
        <p:pic>
          <p:nvPicPr>
            <p:cNvPr id="7218" name="Picture 4" descr="https://educaendigital6b.files.wordpress.com/2012/10/post-it-rosa4.jpg"/>
            <p:cNvPicPr>
              <a:picLocks noChangeAspect="1" noChangeArrowheads="1"/>
            </p:cNvPicPr>
            <p:nvPr/>
          </p:nvPicPr>
          <p:blipFill>
            <a:blip r:embed="rId4">
              <a:extLst>
                <a:ext uri="{28A0092B-C50C-407E-A947-70E740481C1C}">
                  <a14:useLocalDpi xmlns:a14="http://schemas.microsoft.com/office/drawing/2010/main" val="0"/>
                </a:ext>
              </a:extLst>
            </a:blip>
            <a:srcRect t="29144"/>
            <a:stretch>
              <a:fillRect/>
            </a:stretch>
          </p:blipFill>
          <p:spPr bwMode="auto">
            <a:xfrm rot="1356730">
              <a:off x="6425031" y="689534"/>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9" name="QuadreDeText 41"/>
            <p:cNvSpPr txBox="1">
              <a:spLocks noChangeArrowheads="1"/>
            </p:cNvSpPr>
            <p:nvPr/>
          </p:nvSpPr>
          <p:spPr bwMode="auto">
            <a:xfrm rot="1344980">
              <a:off x="6799665" y="941986"/>
              <a:ext cx="11871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No ofegar-me</a:t>
              </a:r>
            </a:p>
          </p:txBody>
        </p:sp>
      </p:grpSp>
      <p:grpSp>
        <p:nvGrpSpPr>
          <p:cNvPr id="7183" name="Agrupa 44"/>
          <p:cNvGrpSpPr>
            <a:grpSpLocks/>
          </p:cNvGrpSpPr>
          <p:nvPr/>
        </p:nvGrpSpPr>
        <p:grpSpPr bwMode="auto">
          <a:xfrm>
            <a:off x="7164388" y="1700213"/>
            <a:ext cx="1652587" cy="1495425"/>
            <a:chOff x="4768848" y="473510"/>
            <a:chExt cx="1652580" cy="1495438"/>
          </a:xfrm>
        </p:grpSpPr>
        <p:pic>
          <p:nvPicPr>
            <p:cNvPr id="7216"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7" name="QuadreDeText 46"/>
            <p:cNvSpPr txBox="1">
              <a:spLocks noChangeArrowheads="1"/>
            </p:cNvSpPr>
            <p:nvPr/>
          </p:nvSpPr>
          <p:spPr bwMode="auto">
            <a:xfrm rot="-936981">
              <a:off x="4990386" y="650981"/>
              <a:ext cx="11871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Salut de la meva fill</a:t>
              </a:r>
            </a:p>
          </p:txBody>
        </p:sp>
      </p:grpSp>
      <p:grpSp>
        <p:nvGrpSpPr>
          <p:cNvPr id="7184" name="Agrupa 47"/>
          <p:cNvGrpSpPr>
            <a:grpSpLocks/>
          </p:cNvGrpSpPr>
          <p:nvPr/>
        </p:nvGrpSpPr>
        <p:grpSpPr bwMode="auto">
          <a:xfrm rot="1188294">
            <a:off x="5640388" y="1360488"/>
            <a:ext cx="1652587" cy="1495425"/>
            <a:chOff x="4768848" y="473510"/>
            <a:chExt cx="1652580" cy="1495438"/>
          </a:xfrm>
        </p:grpSpPr>
        <p:pic>
          <p:nvPicPr>
            <p:cNvPr id="7214"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5" name="QuadreDeText 49"/>
            <p:cNvSpPr txBox="1">
              <a:spLocks noChangeArrowheads="1"/>
            </p:cNvSpPr>
            <p:nvPr/>
          </p:nvSpPr>
          <p:spPr bwMode="auto">
            <a:xfrm rot="-936981">
              <a:off x="4990386" y="897202"/>
              <a:ext cx="11871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Em canso!</a:t>
              </a:r>
            </a:p>
          </p:txBody>
        </p:sp>
      </p:grpSp>
      <p:grpSp>
        <p:nvGrpSpPr>
          <p:cNvPr id="7185" name="Agrupa 50"/>
          <p:cNvGrpSpPr>
            <a:grpSpLocks/>
          </p:cNvGrpSpPr>
          <p:nvPr/>
        </p:nvGrpSpPr>
        <p:grpSpPr bwMode="auto">
          <a:xfrm>
            <a:off x="4572000" y="1773238"/>
            <a:ext cx="1652588" cy="1495425"/>
            <a:chOff x="4768848" y="473510"/>
            <a:chExt cx="1652580" cy="1495438"/>
          </a:xfrm>
        </p:grpSpPr>
        <p:pic>
          <p:nvPicPr>
            <p:cNvPr id="7212"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3" name="QuadreDeText 52"/>
            <p:cNvSpPr txBox="1">
              <a:spLocks noChangeArrowheads="1"/>
            </p:cNvSpPr>
            <p:nvPr/>
          </p:nvSpPr>
          <p:spPr bwMode="auto">
            <a:xfrm rot="-936981">
              <a:off x="4990386" y="774092"/>
              <a:ext cx="11871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Jugar amb la nena</a:t>
              </a:r>
            </a:p>
          </p:txBody>
        </p:sp>
      </p:grpSp>
      <p:grpSp>
        <p:nvGrpSpPr>
          <p:cNvPr id="7186" name="Agrupa 53"/>
          <p:cNvGrpSpPr>
            <a:grpSpLocks/>
          </p:cNvGrpSpPr>
          <p:nvPr/>
        </p:nvGrpSpPr>
        <p:grpSpPr bwMode="auto">
          <a:xfrm rot="890942">
            <a:off x="5972175" y="2174875"/>
            <a:ext cx="1652588" cy="1585913"/>
            <a:chOff x="4768848" y="473510"/>
            <a:chExt cx="1652580" cy="1495438"/>
          </a:xfrm>
        </p:grpSpPr>
        <p:pic>
          <p:nvPicPr>
            <p:cNvPr id="7210"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1" name="QuadreDeText 55"/>
            <p:cNvSpPr txBox="1">
              <a:spLocks noChangeArrowheads="1"/>
            </p:cNvSpPr>
            <p:nvPr/>
          </p:nvSpPr>
          <p:spPr bwMode="auto">
            <a:xfrm rot="-936981">
              <a:off x="4990386" y="774092"/>
              <a:ext cx="11871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Alliberar-me!</a:t>
              </a:r>
            </a:p>
          </p:txBody>
        </p:sp>
      </p:grpSp>
      <p:grpSp>
        <p:nvGrpSpPr>
          <p:cNvPr id="7187" name="Agrupa 56"/>
          <p:cNvGrpSpPr>
            <a:grpSpLocks/>
          </p:cNvGrpSpPr>
          <p:nvPr/>
        </p:nvGrpSpPr>
        <p:grpSpPr bwMode="auto">
          <a:xfrm rot="1317994">
            <a:off x="4716463" y="2833688"/>
            <a:ext cx="1730375" cy="1495425"/>
            <a:chOff x="4768848" y="473510"/>
            <a:chExt cx="1652580" cy="1495438"/>
          </a:xfrm>
        </p:grpSpPr>
        <p:pic>
          <p:nvPicPr>
            <p:cNvPr id="7208"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9" name="QuadreDeText 58"/>
            <p:cNvSpPr txBox="1">
              <a:spLocks noChangeArrowheads="1"/>
            </p:cNvSpPr>
            <p:nvPr/>
          </p:nvSpPr>
          <p:spPr bwMode="auto">
            <a:xfrm rot="-936981">
              <a:off x="4989323" y="520125"/>
              <a:ext cx="124468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Coherència amb mi mateix.</a:t>
              </a:r>
            </a:p>
            <a:p>
              <a:pPr eaLnBrk="1" hangingPunct="1"/>
              <a:r>
                <a:rPr lang="ca-ES" altLang="ca-ES" sz="1600">
                  <a:latin typeface="Comic Sans MS" pitchFamily="66" charset="0"/>
                </a:rPr>
                <a:t>Mentir?</a:t>
              </a:r>
            </a:p>
          </p:txBody>
        </p:sp>
      </p:grpSp>
      <p:grpSp>
        <p:nvGrpSpPr>
          <p:cNvPr id="7188" name="Agrupa 59"/>
          <p:cNvGrpSpPr>
            <a:grpSpLocks/>
          </p:cNvGrpSpPr>
          <p:nvPr/>
        </p:nvGrpSpPr>
        <p:grpSpPr bwMode="auto">
          <a:xfrm rot="812422">
            <a:off x="6956425" y="2809875"/>
            <a:ext cx="1652588" cy="1495425"/>
            <a:chOff x="4768848" y="473510"/>
            <a:chExt cx="1652580" cy="1495438"/>
          </a:xfrm>
        </p:grpSpPr>
        <p:pic>
          <p:nvPicPr>
            <p:cNvPr id="7206"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7" name="QuadreDeText 61"/>
            <p:cNvSpPr txBox="1">
              <a:spLocks noChangeArrowheads="1"/>
            </p:cNvSpPr>
            <p:nvPr/>
          </p:nvSpPr>
          <p:spPr bwMode="auto">
            <a:xfrm rot="-936981">
              <a:off x="4989323" y="643236"/>
              <a:ext cx="12446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Et sents un bitxo rar</a:t>
              </a:r>
            </a:p>
          </p:txBody>
        </p:sp>
      </p:grpSp>
      <p:grpSp>
        <p:nvGrpSpPr>
          <p:cNvPr id="7189" name="Agrupa 65"/>
          <p:cNvGrpSpPr>
            <a:grpSpLocks/>
          </p:cNvGrpSpPr>
          <p:nvPr/>
        </p:nvGrpSpPr>
        <p:grpSpPr bwMode="auto">
          <a:xfrm>
            <a:off x="6011863" y="3429000"/>
            <a:ext cx="1652587" cy="1495425"/>
            <a:chOff x="4768848" y="473510"/>
            <a:chExt cx="1652580" cy="1495438"/>
          </a:xfrm>
        </p:grpSpPr>
        <p:pic>
          <p:nvPicPr>
            <p:cNvPr id="7204"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5" name="QuadreDeText 67"/>
            <p:cNvSpPr txBox="1">
              <a:spLocks noChangeArrowheads="1"/>
            </p:cNvSpPr>
            <p:nvPr/>
          </p:nvSpPr>
          <p:spPr bwMode="auto">
            <a:xfrm rot="-936981">
              <a:off x="4990386" y="774092"/>
              <a:ext cx="11871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Jugar amb la nena</a:t>
              </a:r>
            </a:p>
          </p:txBody>
        </p:sp>
      </p:grpSp>
      <p:grpSp>
        <p:nvGrpSpPr>
          <p:cNvPr id="7190" name="Agrupa 62"/>
          <p:cNvGrpSpPr>
            <a:grpSpLocks/>
          </p:cNvGrpSpPr>
          <p:nvPr/>
        </p:nvGrpSpPr>
        <p:grpSpPr bwMode="auto">
          <a:xfrm rot="1139576">
            <a:off x="7292975" y="3944938"/>
            <a:ext cx="1652588" cy="1495425"/>
            <a:chOff x="4768848" y="473510"/>
            <a:chExt cx="1652580" cy="1495438"/>
          </a:xfrm>
        </p:grpSpPr>
        <p:pic>
          <p:nvPicPr>
            <p:cNvPr id="7202"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3" name="QuadreDeText 64"/>
            <p:cNvSpPr txBox="1">
              <a:spLocks noChangeArrowheads="1"/>
            </p:cNvSpPr>
            <p:nvPr/>
          </p:nvSpPr>
          <p:spPr bwMode="auto">
            <a:xfrm rot="-936981">
              <a:off x="4988134" y="511450"/>
              <a:ext cx="13091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No posar-me nerviós si no puc fumar</a:t>
              </a:r>
            </a:p>
          </p:txBody>
        </p:sp>
      </p:grpSp>
      <p:grpSp>
        <p:nvGrpSpPr>
          <p:cNvPr id="7191" name="Agrupa 65"/>
          <p:cNvGrpSpPr>
            <a:grpSpLocks/>
          </p:cNvGrpSpPr>
          <p:nvPr/>
        </p:nvGrpSpPr>
        <p:grpSpPr bwMode="auto">
          <a:xfrm>
            <a:off x="4716463" y="3933825"/>
            <a:ext cx="1652587" cy="1495425"/>
            <a:chOff x="4768848" y="473510"/>
            <a:chExt cx="1652580" cy="1495438"/>
          </a:xfrm>
        </p:grpSpPr>
        <p:pic>
          <p:nvPicPr>
            <p:cNvPr id="7200"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1" name="QuadreDeText 67"/>
            <p:cNvSpPr txBox="1">
              <a:spLocks noChangeArrowheads="1"/>
            </p:cNvSpPr>
            <p:nvPr/>
          </p:nvSpPr>
          <p:spPr bwMode="auto">
            <a:xfrm rot="-936981">
              <a:off x="4990386" y="650978"/>
              <a:ext cx="1187134" cy="83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No dependre de res</a:t>
              </a:r>
            </a:p>
          </p:txBody>
        </p:sp>
      </p:grpSp>
      <p:grpSp>
        <p:nvGrpSpPr>
          <p:cNvPr id="7192" name="Agrupa 65"/>
          <p:cNvGrpSpPr>
            <a:grpSpLocks/>
          </p:cNvGrpSpPr>
          <p:nvPr/>
        </p:nvGrpSpPr>
        <p:grpSpPr bwMode="auto">
          <a:xfrm rot="1064779">
            <a:off x="5913438" y="4581525"/>
            <a:ext cx="1652587" cy="1495425"/>
            <a:chOff x="4768848" y="473510"/>
            <a:chExt cx="1652580" cy="1495438"/>
          </a:xfrm>
        </p:grpSpPr>
        <p:pic>
          <p:nvPicPr>
            <p:cNvPr id="7198"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9" name="QuadreDeText 67"/>
            <p:cNvSpPr txBox="1">
              <a:spLocks noChangeArrowheads="1"/>
            </p:cNvSpPr>
            <p:nvPr/>
          </p:nvSpPr>
          <p:spPr bwMode="auto">
            <a:xfrm rot="-936981">
              <a:off x="4990386" y="650978"/>
              <a:ext cx="1187134" cy="83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No fer pudor de tabac. Alè</a:t>
              </a:r>
            </a:p>
          </p:txBody>
        </p:sp>
      </p:grpSp>
      <p:pic>
        <p:nvPicPr>
          <p:cNvPr id="7193"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1394242">
            <a:off x="4727575" y="5097463"/>
            <a:ext cx="165258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4" name="QuadreDeText 67"/>
          <p:cNvSpPr txBox="1">
            <a:spLocks noChangeArrowheads="1"/>
          </p:cNvSpPr>
          <p:nvPr/>
        </p:nvSpPr>
        <p:spPr bwMode="auto">
          <a:xfrm rot="971599">
            <a:off x="5024438" y="5307013"/>
            <a:ext cx="1187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Queixes d’olor a casa!</a:t>
            </a:r>
          </a:p>
        </p:txBody>
      </p:sp>
      <p:grpSp>
        <p:nvGrpSpPr>
          <p:cNvPr id="7195" name="Agrupa 65"/>
          <p:cNvGrpSpPr>
            <a:grpSpLocks/>
          </p:cNvGrpSpPr>
          <p:nvPr/>
        </p:nvGrpSpPr>
        <p:grpSpPr bwMode="auto">
          <a:xfrm>
            <a:off x="7312025" y="5157788"/>
            <a:ext cx="1652588" cy="1495425"/>
            <a:chOff x="4768848" y="473510"/>
            <a:chExt cx="1652580" cy="1495438"/>
          </a:xfrm>
        </p:grpSpPr>
        <p:pic>
          <p:nvPicPr>
            <p:cNvPr id="7196"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7" name="QuadreDeText 67"/>
            <p:cNvSpPr txBox="1">
              <a:spLocks noChangeArrowheads="1"/>
            </p:cNvSpPr>
            <p:nvPr/>
          </p:nvSpPr>
          <p:spPr bwMode="auto">
            <a:xfrm rot="-936981">
              <a:off x="4990386" y="774090"/>
              <a:ext cx="1187134" cy="58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Euros, per estalviar!!</a:t>
              </a:r>
            </a:p>
          </p:txBody>
        </p:sp>
      </p:grpSp>
    </p:spTree>
    <p:extLst>
      <p:ext uri="{BB962C8B-B14F-4D97-AF65-F5344CB8AC3E}">
        <p14:creationId xmlns:p14="http://schemas.microsoft.com/office/powerpoint/2010/main" val="114160286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smtClean="0"/>
              <a:t>Actualment, quina importància té per a tu deixar de fumar?</a:t>
            </a:r>
            <a:endParaRPr lang="ca-ES" sz="3600" dirty="0"/>
          </a:p>
        </p:txBody>
      </p:sp>
      <p:sp>
        <p:nvSpPr>
          <p:cNvPr id="2" name="1 CuadroTexto"/>
          <p:cNvSpPr txBox="1"/>
          <p:nvPr/>
        </p:nvSpPr>
        <p:spPr>
          <a:xfrm>
            <a:off x="895375" y="1742784"/>
            <a:ext cx="7404899" cy="461665"/>
          </a:xfrm>
          <a:prstGeom prst="rect">
            <a:avLst/>
          </a:prstGeom>
          <a:noFill/>
        </p:spPr>
        <p:txBody>
          <a:bodyPr wrap="square" rtlCol="0">
            <a:spAutoFit/>
          </a:bodyPr>
          <a:lstStyle/>
          <a:p>
            <a:r>
              <a:rPr lang="ca-ES" sz="2400" dirty="0" smtClean="0"/>
              <a:t>En una escala visual del 0 al 10 on diries que et trobes? </a:t>
            </a:r>
            <a:endParaRPr lang="ca-ES" sz="2400" dirty="0"/>
          </a:p>
        </p:txBody>
      </p:sp>
      <p:pic>
        <p:nvPicPr>
          <p:cNvPr id="1026" name="Imatge 81"/>
          <p:cNvPicPr>
            <a:picLocks noChangeAspect="1" noChangeArrowheads="1"/>
          </p:cNvPicPr>
          <p:nvPr/>
        </p:nvPicPr>
        <p:blipFill>
          <a:blip r:embed="rId3">
            <a:extLst>
              <a:ext uri="{28A0092B-C50C-407E-A947-70E740481C1C}">
                <a14:useLocalDpi xmlns:a14="http://schemas.microsoft.com/office/drawing/2010/main" val="0"/>
              </a:ext>
            </a:extLst>
          </a:blip>
          <a:srcRect t="10001" b="10001"/>
          <a:stretch>
            <a:fillRect/>
          </a:stretch>
        </p:blipFill>
        <p:spPr bwMode="auto">
          <a:xfrm>
            <a:off x="593216" y="2229501"/>
            <a:ext cx="7920000" cy="102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1108317" y="3788937"/>
            <a:ext cx="7191957" cy="523220"/>
          </a:xfrm>
          <a:prstGeom prst="rect">
            <a:avLst/>
          </a:prstGeom>
          <a:noFill/>
        </p:spPr>
        <p:txBody>
          <a:bodyPr wrap="square" rtlCol="0">
            <a:spAutoFit/>
          </a:bodyPr>
          <a:lstStyle/>
          <a:p>
            <a:r>
              <a:rPr lang="ca-ES" sz="2800" dirty="0"/>
              <a:t>«Per què </a:t>
            </a:r>
            <a:r>
              <a:rPr lang="ca-ES" sz="2800" dirty="0" smtClean="0"/>
              <a:t>has </a:t>
            </a:r>
            <a:r>
              <a:rPr lang="ca-ES" sz="2800" dirty="0"/>
              <a:t>puntuat amb un  X i no amb 1</a:t>
            </a:r>
            <a:r>
              <a:rPr lang="ca-ES" sz="2800" dirty="0" smtClean="0"/>
              <a:t>?»</a:t>
            </a:r>
            <a:endParaRPr lang="ca-ES" sz="2800" dirty="0"/>
          </a:p>
        </p:txBody>
      </p:sp>
      <p:sp>
        <p:nvSpPr>
          <p:cNvPr id="12" name="11 CuadroTexto"/>
          <p:cNvSpPr txBox="1"/>
          <p:nvPr/>
        </p:nvSpPr>
        <p:spPr>
          <a:xfrm>
            <a:off x="1108317" y="4648541"/>
            <a:ext cx="7404899" cy="523220"/>
          </a:xfrm>
          <a:prstGeom prst="rect">
            <a:avLst/>
          </a:prstGeom>
          <a:noFill/>
        </p:spPr>
        <p:txBody>
          <a:bodyPr wrap="square" rtlCol="0">
            <a:spAutoFit/>
          </a:bodyPr>
          <a:lstStyle/>
          <a:p>
            <a:r>
              <a:rPr lang="ca-ES" sz="2800" dirty="0"/>
              <a:t>«Per què és X i no 9</a:t>
            </a:r>
            <a:r>
              <a:rPr lang="ca-ES" sz="2800" dirty="0" smtClean="0"/>
              <a:t>?</a:t>
            </a:r>
            <a:endParaRPr lang="ca-ES" sz="2800" dirty="0"/>
          </a:p>
        </p:txBody>
      </p:sp>
    </p:spTree>
    <p:extLst>
      <p:ext uri="{BB962C8B-B14F-4D97-AF65-F5344CB8AC3E}">
        <p14:creationId xmlns:p14="http://schemas.microsoft.com/office/powerpoint/2010/main" val="2497643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smtClean="0"/>
              <a:t>Actualment, quina confiança té per a tu deixar de fumar?</a:t>
            </a:r>
            <a:endParaRPr lang="ca-ES" sz="3600" dirty="0"/>
          </a:p>
        </p:txBody>
      </p:sp>
      <p:pic>
        <p:nvPicPr>
          <p:cNvPr id="2050" name="Imatge 107"/>
          <p:cNvPicPr>
            <a:picLocks noChangeAspect="1" noChangeArrowheads="1"/>
          </p:cNvPicPr>
          <p:nvPr/>
        </p:nvPicPr>
        <p:blipFill>
          <a:blip r:embed="rId3">
            <a:extLst>
              <a:ext uri="{28A0092B-C50C-407E-A947-70E740481C1C}">
                <a14:useLocalDpi xmlns:a14="http://schemas.microsoft.com/office/drawing/2010/main" val="0"/>
              </a:ext>
            </a:extLst>
          </a:blip>
          <a:srcRect t="9525" b="14285"/>
          <a:stretch>
            <a:fillRect/>
          </a:stretch>
        </p:blipFill>
        <p:spPr bwMode="auto">
          <a:xfrm>
            <a:off x="726510" y="2349873"/>
            <a:ext cx="7740398" cy="9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895375" y="1742784"/>
            <a:ext cx="7404899" cy="461665"/>
          </a:xfrm>
          <a:prstGeom prst="rect">
            <a:avLst/>
          </a:prstGeom>
          <a:noFill/>
        </p:spPr>
        <p:txBody>
          <a:bodyPr wrap="square" rtlCol="0">
            <a:spAutoFit/>
          </a:bodyPr>
          <a:lstStyle/>
          <a:p>
            <a:r>
              <a:rPr lang="ca-ES" sz="2400" dirty="0" smtClean="0"/>
              <a:t>En una escala visual del 0 al 10 on diries que et trobes? </a:t>
            </a:r>
            <a:endParaRPr lang="ca-ES" sz="2400" dirty="0"/>
          </a:p>
        </p:txBody>
      </p:sp>
      <p:sp>
        <p:nvSpPr>
          <p:cNvPr id="6" name="5 CuadroTexto"/>
          <p:cNvSpPr txBox="1"/>
          <p:nvPr/>
        </p:nvSpPr>
        <p:spPr>
          <a:xfrm>
            <a:off x="1108317" y="3788937"/>
            <a:ext cx="7191957" cy="523220"/>
          </a:xfrm>
          <a:prstGeom prst="rect">
            <a:avLst/>
          </a:prstGeom>
          <a:noFill/>
        </p:spPr>
        <p:txBody>
          <a:bodyPr wrap="square" rtlCol="0">
            <a:spAutoFit/>
          </a:bodyPr>
          <a:lstStyle/>
          <a:p>
            <a:r>
              <a:rPr lang="ca-ES" sz="2800" dirty="0"/>
              <a:t>«Per què </a:t>
            </a:r>
            <a:r>
              <a:rPr lang="ca-ES" sz="2800" dirty="0" smtClean="0"/>
              <a:t>has </a:t>
            </a:r>
            <a:r>
              <a:rPr lang="ca-ES" sz="2800" dirty="0"/>
              <a:t>puntuat amb un  X i no amb 1</a:t>
            </a:r>
            <a:r>
              <a:rPr lang="ca-ES" sz="2800" dirty="0" smtClean="0"/>
              <a:t>?»</a:t>
            </a:r>
            <a:endParaRPr lang="ca-ES" sz="2800" dirty="0"/>
          </a:p>
        </p:txBody>
      </p:sp>
      <p:sp>
        <p:nvSpPr>
          <p:cNvPr id="7" name="6 CuadroTexto"/>
          <p:cNvSpPr txBox="1"/>
          <p:nvPr/>
        </p:nvSpPr>
        <p:spPr>
          <a:xfrm>
            <a:off x="1108317" y="4648541"/>
            <a:ext cx="7404899" cy="523220"/>
          </a:xfrm>
          <a:prstGeom prst="rect">
            <a:avLst/>
          </a:prstGeom>
          <a:noFill/>
        </p:spPr>
        <p:txBody>
          <a:bodyPr wrap="square" rtlCol="0">
            <a:spAutoFit/>
          </a:bodyPr>
          <a:lstStyle/>
          <a:p>
            <a:r>
              <a:rPr lang="ca-ES" sz="2800" dirty="0"/>
              <a:t>«Per què és X i no 9</a:t>
            </a:r>
            <a:r>
              <a:rPr lang="ca-ES" sz="2800" dirty="0" smtClean="0"/>
              <a:t>?</a:t>
            </a:r>
            <a:endParaRPr lang="ca-ES" sz="2800" dirty="0"/>
          </a:p>
        </p:txBody>
      </p:sp>
    </p:spTree>
    <p:extLst>
      <p:ext uri="{BB962C8B-B14F-4D97-AF65-F5344CB8AC3E}">
        <p14:creationId xmlns:p14="http://schemas.microsoft.com/office/powerpoint/2010/main" val="2463760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smtClean="0"/>
              <a:t>Saps quan podries estalviar si avui deixes de fumar?</a:t>
            </a:r>
            <a:endParaRPr lang="ca-ES" sz="3600" dirty="0"/>
          </a:p>
        </p:txBody>
      </p:sp>
      <p:sp>
        <p:nvSpPr>
          <p:cNvPr id="2" name="1 CuadroTexto"/>
          <p:cNvSpPr txBox="1"/>
          <p:nvPr/>
        </p:nvSpPr>
        <p:spPr>
          <a:xfrm>
            <a:off x="558746" y="3942901"/>
            <a:ext cx="5244606" cy="400110"/>
          </a:xfrm>
          <a:prstGeom prst="rect">
            <a:avLst/>
          </a:prstGeom>
          <a:noFill/>
        </p:spPr>
        <p:txBody>
          <a:bodyPr wrap="square" rtlCol="0">
            <a:spAutoFit/>
          </a:bodyPr>
          <a:lstStyle/>
          <a:p>
            <a:r>
              <a:rPr lang="ca-ES" sz="2000" b="1" dirty="0" smtClean="0"/>
              <a:t>Entra a </a:t>
            </a:r>
            <a:r>
              <a:rPr lang="ca-ES" sz="2000" b="1" dirty="0" smtClean="0">
                <a:hlinkClick r:id="rId3"/>
              </a:rPr>
              <a:t>papsf.cat </a:t>
            </a:r>
            <a:r>
              <a:rPr lang="ca-ES" sz="2000" b="1" dirty="0" smtClean="0"/>
              <a:t>i fes el càlcul automàtic!!</a:t>
            </a:r>
            <a:endParaRPr lang="ca-ES" sz="2000" b="1" dirty="0"/>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989"/>
          <a:stretch/>
        </p:blipFill>
        <p:spPr bwMode="auto">
          <a:xfrm>
            <a:off x="400832" y="1265129"/>
            <a:ext cx="6892872" cy="266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2601" y="2873324"/>
            <a:ext cx="29241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2788" r="50000"/>
          <a:stretch/>
        </p:blipFill>
        <p:spPr bwMode="auto">
          <a:xfrm>
            <a:off x="2964824" y="4445602"/>
            <a:ext cx="2977777" cy="230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456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3465" y="241790"/>
            <a:ext cx="8487384" cy="1200329"/>
          </a:xfrm>
          <a:prstGeom prst="rect">
            <a:avLst/>
          </a:prstGeom>
          <a:noFill/>
        </p:spPr>
        <p:txBody>
          <a:bodyPr wrap="square" rtlCol="0">
            <a:spAutoFit/>
          </a:bodyPr>
          <a:lstStyle/>
          <a:p>
            <a:pPr fontAlgn="ctr"/>
            <a:r>
              <a:rPr lang="ca-ES" sz="3600" b="1" dirty="0" smtClean="0">
                <a:solidFill>
                  <a:srgbClr val="CA5F06"/>
                </a:solidFill>
              </a:rPr>
              <a:t>Si </a:t>
            </a:r>
            <a:r>
              <a:rPr lang="ca-ES" sz="3600" b="1" dirty="0">
                <a:solidFill>
                  <a:srgbClr val="CA5F06"/>
                </a:solidFill>
              </a:rPr>
              <a:t>altres persones ho han aconseguit, tu també pots aconseguir-ho</a:t>
            </a:r>
            <a:r>
              <a:rPr lang="ca-ES" sz="3600" b="1" dirty="0" smtClean="0">
                <a:solidFill>
                  <a:srgbClr val="CA5F06"/>
                </a:solidFill>
              </a:rPr>
              <a:t>!</a:t>
            </a:r>
            <a:endParaRPr lang="ca-ES" sz="3600" b="1" dirty="0" smtClean="0">
              <a:solidFill>
                <a:srgbClr val="CA5F06"/>
              </a:solidFill>
            </a:endParaRPr>
          </a:p>
        </p:txBody>
      </p:sp>
      <p:pic>
        <p:nvPicPr>
          <p:cNvPr id="112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620" y="1749963"/>
            <a:ext cx="4640229" cy="389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moti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65" y="3009183"/>
            <a:ext cx="3615880" cy="2373663"/>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43465" y="1656094"/>
            <a:ext cx="3829290" cy="1692771"/>
          </a:xfrm>
          <a:prstGeom prst="rect">
            <a:avLst/>
          </a:prstGeom>
          <a:noFill/>
        </p:spPr>
        <p:txBody>
          <a:bodyPr wrap="square" rtlCol="0">
            <a:spAutoFit/>
          </a:bodyPr>
          <a:lstStyle/>
          <a:p>
            <a:r>
              <a:rPr lang="ca-ES" sz="2000" dirty="0"/>
              <a:t>Si els teus motius per deixar </a:t>
            </a:r>
            <a:r>
              <a:rPr lang="ca-ES" sz="2000" b="1" dirty="0">
                <a:solidFill>
                  <a:srgbClr val="CA5F06"/>
                </a:solidFill>
              </a:rPr>
              <a:t>“pesen” </a:t>
            </a:r>
            <a:r>
              <a:rPr lang="ca-ES" sz="2000" dirty="0"/>
              <a:t>més que els motius per continuar fumant, anima’t a deixar-ho!!</a:t>
            </a:r>
          </a:p>
          <a:p>
            <a:endParaRPr lang="ca-ES" sz="2000" dirty="0"/>
          </a:p>
        </p:txBody>
      </p:sp>
    </p:spTree>
    <p:extLst>
      <p:ext uri="{BB962C8B-B14F-4D97-AF65-F5344CB8AC3E}">
        <p14:creationId xmlns:p14="http://schemas.microsoft.com/office/powerpoint/2010/main" val="232110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2154</Words>
  <Application>Microsoft Office PowerPoint</Application>
  <PresentationFormat>Presentación en pantalla (4:3)</PresentationFormat>
  <Paragraphs>203</Paragraphs>
  <Slides>29</Slides>
  <Notes>25</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l'Office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INTERVENCIÓ PER AJUDAR A DEIXAR DE FUMAR</dc:title>
  <dc:creator>Guadalupe Ortega</dc:creator>
  <cp:lastModifiedBy>Guadalupe Ortega</cp:lastModifiedBy>
  <cp:revision>38</cp:revision>
  <dcterms:modified xsi:type="dcterms:W3CDTF">2017-05-24T15:15:31Z</dcterms:modified>
</cp:coreProperties>
</file>